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75" r:id="rId2"/>
    <p:sldId id="303" r:id="rId3"/>
    <p:sldId id="304" r:id="rId4"/>
    <p:sldId id="313" r:id="rId5"/>
    <p:sldId id="305" r:id="rId6"/>
    <p:sldId id="258" r:id="rId7"/>
    <p:sldId id="306" r:id="rId8"/>
    <p:sldId id="307" r:id="rId9"/>
    <p:sldId id="308" r:id="rId10"/>
    <p:sldId id="310" r:id="rId11"/>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9FFE9"/>
    <a:srgbClr val="004C00"/>
    <a:srgbClr val="006600"/>
    <a:srgbClr val="CDFFC9"/>
    <a:srgbClr val="6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77" autoAdjust="0"/>
    <p:restoredTop sz="92458" autoAdjust="0"/>
  </p:normalViewPr>
  <p:slideViewPr>
    <p:cSldViewPr>
      <p:cViewPr varScale="1">
        <p:scale>
          <a:sx n="94" d="100"/>
          <a:sy n="94" d="100"/>
        </p:scale>
        <p:origin x="402"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5455"/>
          </a:xfrm>
          <a:prstGeom prst="rect">
            <a:avLst/>
          </a:prstGeom>
        </p:spPr>
        <p:txBody>
          <a:bodyPr vert="horz" lIns="93323" tIns="46662" rIns="93323" bIns="46662" rtlCol="0"/>
          <a:lstStyle>
            <a:lvl1pPr algn="l">
              <a:defRPr sz="1200"/>
            </a:lvl1pPr>
          </a:lstStyle>
          <a:p>
            <a:endParaRPr lang="en-US"/>
          </a:p>
        </p:txBody>
      </p:sp>
      <p:sp>
        <p:nvSpPr>
          <p:cNvPr id="3" name="Date Placeholder 2"/>
          <p:cNvSpPr>
            <a:spLocks noGrp="1"/>
          </p:cNvSpPr>
          <p:nvPr>
            <p:ph type="dt" idx="1"/>
          </p:nvPr>
        </p:nvSpPr>
        <p:spPr>
          <a:xfrm>
            <a:off x="3978133" y="0"/>
            <a:ext cx="3043343" cy="465455"/>
          </a:xfrm>
          <a:prstGeom prst="rect">
            <a:avLst/>
          </a:prstGeom>
        </p:spPr>
        <p:txBody>
          <a:bodyPr vert="horz" lIns="93323" tIns="46662" rIns="93323" bIns="46662" rtlCol="0"/>
          <a:lstStyle>
            <a:lvl1pPr algn="r">
              <a:defRPr sz="1200"/>
            </a:lvl1pPr>
          </a:lstStyle>
          <a:p>
            <a:fld id="{22D7E841-6375-41CA-B71C-721722D7DE00}" type="datetimeFigureOut">
              <a:rPr lang="en-US" smtClean="0"/>
              <a:t>10/18/2018</a:t>
            </a:fld>
            <a:endParaRPr lang="en-US"/>
          </a:p>
        </p:txBody>
      </p:sp>
      <p:sp>
        <p:nvSpPr>
          <p:cNvPr id="4" name="Slide Image Placeholder 3"/>
          <p:cNvSpPr>
            <a:spLocks noGrp="1" noRot="1" noChangeAspect="1"/>
          </p:cNvSpPr>
          <p:nvPr>
            <p:ph type="sldImg" idx="2"/>
          </p:nvPr>
        </p:nvSpPr>
        <p:spPr>
          <a:xfrm>
            <a:off x="1185863" y="698500"/>
            <a:ext cx="4651375" cy="3489325"/>
          </a:xfrm>
          <a:prstGeom prst="rect">
            <a:avLst/>
          </a:prstGeom>
          <a:noFill/>
          <a:ln w="12700">
            <a:solidFill>
              <a:prstClr val="black"/>
            </a:solidFill>
          </a:ln>
        </p:spPr>
        <p:txBody>
          <a:bodyPr vert="horz" lIns="93323" tIns="46662" rIns="93323"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3" tIns="46662" rIns="93323"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2029"/>
            <a:ext cx="3043343" cy="465455"/>
          </a:xfrm>
          <a:prstGeom prst="rect">
            <a:avLst/>
          </a:prstGeom>
        </p:spPr>
        <p:txBody>
          <a:bodyPr vert="horz" lIns="93323" tIns="46662" rIns="93323"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3" y="8842029"/>
            <a:ext cx="3043343" cy="465455"/>
          </a:xfrm>
          <a:prstGeom prst="rect">
            <a:avLst/>
          </a:prstGeom>
        </p:spPr>
        <p:txBody>
          <a:bodyPr vert="horz" lIns="93323" tIns="46662" rIns="93323" bIns="46662" rtlCol="0" anchor="b"/>
          <a:lstStyle>
            <a:lvl1pPr algn="r">
              <a:defRPr sz="1200"/>
            </a:lvl1pPr>
          </a:lstStyle>
          <a:p>
            <a:fld id="{A4E8E90C-472A-4429-B212-C02B5D5997F2}" type="slidenum">
              <a:rPr lang="en-US" smtClean="0"/>
              <a:t>‹#›</a:t>
            </a:fld>
            <a:endParaRPr lang="en-US"/>
          </a:p>
        </p:txBody>
      </p:sp>
    </p:spTree>
    <p:extLst>
      <p:ext uri="{BB962C8B-B14F-4D97-AF65-F5344CB8AC3E}">
        <p14:creationId xmlns:p14="http://schemas.microsoft.com/office/powerpoint/2010/main" val="11289994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6AEC99D-9A8A-4699-8105-77459100F3AC}" type="slidenum">
              <a:rPr lang="en-US" smtClean="0"/>
              <a:pPr/>
              <a:t>1</a:t>
            </a:fld>
            <a:endParaRPr lang="en-US"/>
          </a:p>
        </p:txBody>
      </p:sp>
    </p:spTree>
    <p:extLst>
      <p:ext uri="{BB962C8B-B14F-4D97-AF65-F5344CB8AC3E}">
        <p14:creationId xmlns:p14="http://schemas.microsoft.com/office/powerpoint/2010/main" val="8771491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6AEC99D-9A8A-4699-8105-77459100F3AC}" type="slidenum">
              <a:rPr lang="en-US" smtClean="0"/>
              <a:pPr/>
              <a:t>10</a:t>
            </a:fld>
            <a:endParaRPr lang="en-US"/>
          </a:p>
        </p:txBody>
      </p:sp>
    </p:spTree>
    <p:extLst>
      <p:ext uri="{BB962C8B-B14F-4D97-AF65-F5344CB8AC3E}">
        <p14:creationId xmlns:p14="http://schemas.microsoft.com/office/powerpoint/2010/main" val="35596745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p:spPr>
      </p:sp>
      <p:sp>
        <p:nvSpPr>
          <p:cNvPr id="184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a:p>
        </p:txBody>
      </p:sp>
    </p:spTree>
    <p:extLst>
      <p:ext uri="{BB962C8B-B14F-4D97-AF65-F5344CB8AC3E}">
        <p14:creationId xmlns:p14="http://schemas.microsoft.com/office/powerpoint/2010/main" val="35029180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p:spPr>
      </p:sp>
      <p:sp>
        <p:nvSpPr>
          <p:cNvPr id="184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a:p>
        </p:txBody>
      </p:sp>
    </p:spTree>
    <p:extLst>
      <p:ext uri="{BB962C8B-B14F-4D97-AF65-F5344CB8AC3E}">
        <p14:creationId xmlns:p14="http://schemas.microsoft.com/office/powerpoint/2010/main" val="36375081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p:spPr>
      </p:sp>
      <p:sp>
        <p:nvSpPr>
          <p:cNvPr id="184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a:p>
        </p:txBody>
      </p:sp>
    </p:spTree>
    <p:extLst>
      <p:ext uri="{BB962C8B-B14F-4D97-AF65-F5344CB8AC3E}">
        <p14:creationId xmlns:p14="http://schemas.microsoft.com/office/powerpoint/2010/main" val="21391069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p:spPr>
      </p:sp>
      <p:sp>
        <p:nvSpPr>
          <p:cNvPr id="184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a:p>
        </p:txBody>
      </p:sp>
    </p:spTree>
    <p:extLst>
      <p:ext uri="{BB962C8B-B14F-4D97-AF65-F5344CB8AC3E}">
        <p14:creationId xmlns:p14="http://schemas.microsoft.com/office/powerpoint/2010/main" val="4400025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6AEC99D-9A8A-4699-8105-77459100F3AC}" type="slidenum">
              <a:rPr lang="en-US" smtClean="0"/>
              <a:pPr/>
              <a:t>6</a:t>
            </a:fld>
            <a:endParaRPr lang="en-US"/>
          </a:p>
        </p:txBody>
      </p:sp>
    </p:spTree>
    <p:extLst>
      <p:ext uri="{BB962C8B-B14F-4D97-AF65-F5344CB8AC3E}">
        <p14:creationId xmlns:p14="http://schemas.microsoft.com/office/powerpoint/2010/main" val="8771491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6AEC99D-9A8A-4699-8105-77459100F3AC}" type="slidenum">
              <a:rPr lang="en-US" smtClean="0"/>
              <a:pPr/>
              <a:t>7</a:t>
            </a:fld>
            <a:endParaRPr lang="en-US"/>
          </a:p>
        </p:txBody>
      </p:sp>
    </p:spTree>
    <p:extLst>
      <p:ext uri="{BB962C8B-B14F-4D97-AF65-F5344CB8AC3E}">
        <p14:creationId xmlns:p14="http://schemas.microsoft.com/office/powerpoint/2010/main" val="41668292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6AEC99D-9A8A-4699-8105-77459100F3AC}" type="slidenum">
              <a:rPr lang="en-US" smtClean="0"/>
              <a:pPr/>
              <a:t>8</a:t>
            </a:fld>
            <a:endParaRPr lang="en-US"/>
          </a:p>
        </p:txBody>
      </p:sp>
    </p:spTree>
    <p:extLst>
      <p:ext uri="{BB962C8B-B14F-4D97-AF65-F5344CB8AC3E}">
        <p14:creationId xmlns:p14="http://schemas.microsoft.com/office/powerpoint/2010/main" val="1213331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6AEC99D-9A8A-4699-8105-77459100F3AC}" type="slidenum">
              <a:rPr lang="en-US" smtClean="0"/>
              <a:pPr/>
              <a:t>9</a:t>
            </a:fld>
            <a:endParaRPr lang="en-US"/>
          </a:p>
        </p:txBody>
      </p:sp>
    </p:spTree>
    <p:extLst>
      <p:ext uri="{BB962C8B-B14F-4D97-AF65-F5344CB8AC3E}">
        <p14:creationId xmlns:p14="http://schemas.microsoft.com/office/powerpoint/2010/main" val="3396918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3A66EC3-E142-4462-A7AA-F027333931D9}" type="datetimeFigureOut">
              <a:rPr lang="en-US" smtClean="0"/>
              <a:t>10/18/2018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05AFEA-4EC5-467A-B607-481DC5BB6FBC}" type="slidenum">
              <a:rPr lang="en-US" smtClean="0"/>
              <a:t>‹#›</a:t>
            </a:fld>
            <a:endParaRPr lang="en-US"/>
          </a:p>
        </p:txBody>
      </p:sp>
    </p:spTree>
    <p:extLst>
      <p:ext uri="{BB962C8B-B14F-4D97-AF65-F5344CB8AC3E}">
        <p14:creationId xmlns:p14="http://schemas.microsoft.com/office/powerpoint/2010/main" val="705691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A66EC3-E142-4462-A7AA-F027333931D9}" type="datetimeFigureOut">
              <a:rPr lang="en-US" smtClean="0"/>
              <a:t>10/18/2018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05AFEA-4EC5-467A-B607-481DC5BB6FBC}" type="slidenum">
              <a:rPr lang="en-US" smtClean="0"/>
              <a:t>‹#›</a:t>
            </a:fld>
            <a:endParaRPr lang="en-US"/>
          </a:p>
        </p:txBody>
      </p:sp>
    </p:spTree>
    <p:extLst>
      <p:ext uri="{BB962C8B-B14F-4D97-AF65-F5344CB8AC3E}">
        <p14:creationId xmlns:p14="http://schemas.microsoft.com/office/powerpoint/2010/main" val="1189540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A66EC3-E142-4462-A7AA-F027333931D9}" type="datetimeFigureOut">
              <a:rPr lang="en-US" smtClean="0"/>
              <a:t>10/18/2018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05AFEA-4EC5-467A-B607-481DC5BB6FBC}" type="slidenum">
              <a:rPr lang="en-US" smtClean="0"/>
              <a:t>‹#›</a:t>
            </a:fld>
            <a:endParaRPr lang="en-US"/>
          </a:p>
        </p:txBody>
      </p:sp>
    </p:spTree>
    <p:extLst>
      <p:ext uri="{BB962C8B-B14F-4D97-AF65-F5344CB8AC3E}">
        <p14:creationId xmlns:p14="http://schemas.microsoft.com/office/powerpoint/2010/main" val="3497162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A66EC3-E142-4462-A7AA-F027333931D9}" type="datetimeFigureOut">
              <a:rPr lang="en-US" smtClean="0"/>
              <a:t>10/18/2018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05AFEA-4EC5-467A-B607-481DC5BB6FBC}" type="slidenum">
              <a:rPr lang="en-US" smtClean="0"/>
              <a:t>‹#›</a:t>
            </a:fld>
            <a:endParaRPr lang="en-US"/>
          </a:p>
        </p:txBody>
      </p:sp>
    </p:spTree>
    <p:extLst>
      <p:ext uri="{BB962C8B-B14F-4D97-AF65-F5344CB8AC3E}">
        <p14:creationId xmlns:p14="http://schemas.microsoft.com/office/powerpoint/2010/main" val="711709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A66EC3-E142-4462-A7AA-F027333931D9}" type="datetimeFigureOut">
              <a:rPr lang="en-US" smtClean="0"/>
              <a:t>10/18/2018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05AFEA-4EC5-467A-B607-481DC5BB6FBC}" type="slidenum">
              <a:rPr lang="en-US" smtClean="0"/>
              <a:t>‹#›</a:t>
            </a:fld>
            <a:endParaRPr lang="en-US"/>
          </a:p>
        </p:txBody>
      </p:sp>
    </p:spTree>
    <p:extLst>
      <p:ext uri="{BB962C8B-B14F-4D97-AF65-F5344CB8AC3E}">
        <p14:creationId xmlns:p14="http://schemas.microsoft.com/office/powerpoint/2010/main" val="1235472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3A66EC3-E142-4462-A7AA-F027333931D9}" type="datetimeFigureOut">
              <a:rPr lang="en-US" smtClean="0"/>
              <a:t>10/18/2018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05AFEA-4EC5-467A-B607-481DC5BB6FBC}" type="slidenum">
              <a:rPr lang="en-US" smtClean="0"/>
              <a:t>‹#›</a:t>
            </a:fld>
            <a:endParaRPr lang="en-US"/>
          </a:p>
        </p:txBody>
      </p:sp>
    </p:spTree>
    <p:extLst>
      <p:ext uri="{BB962C8B-B14F-4D97-AF65-F5344CB8AC3E}">
        <p14:creationId xmlns:p14="http://schemas.microsoft.com/office/powerpoint/2010/main" val="3414060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A66EC3-E142-4462-A7AA-F027333931D9}" type="datetimeFigureOut">
              <a:rPr lang="en-US" smtClean="0"/>
              <a:t>10/18/2018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05AFEA-4EC5-467A-B607-481DC5BB6FBC}" type="slidenum">
              <a:rPr lang="en-US" smtClean="0"/>
              <a:t>‹#›</a:t>
            </a:fld>
            <a:endParaRPr lang="en-US"/>
          </a:p>
        </p:txBody>
      </p:sp>
    </p:spTree>
    <p:extLst>
      <p:ext uri="{BB962C8B-B14F-4D97-AF65-F5344CB8AC3E}">
        <p14:creationId xmlns:p14="http://schemas.microsoft.com/office/powerpoint/2010/main" val="3075545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A66EC3-E142-4462-A7AA-F027333931D9}" type="datetimeFigureOut">
              <a:rPr lang="en-US" smtClean="0"/>
              <a:t>10/18/2018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05AFEA-4EC5-467A-B607-481DC5BB6FBC}" type="slidenum">
              <a:rPr lang="en-US" smtClean="0"/>
              <a:t>‹#›</a:t>
            </a:fld>
            <a:endParaRPr lang="en-US"/>
          </a:p>
        </p:txBody>
      </p:sp>
    </p:spTree>
    <p:extLst>
      <p:ext uri="{BB962C8B-B14F-4D97-AF65-F5344CB8AC3E}">
        <p14:creationId xmlns:p14="http://schemas.microsoft.com/office/powerpoint/2010/main" val="1438551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A66EC3-E142-4462-A7AA-F027333931D9}" type="datetimeFigureOut">
              <a:rPr lang="en-US" smtClean="0"/>
              <a:t>10/18/2018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05AFEA-4EC5-467A-B607-481DC5BB6FBC}" type="slidenum">
              <a:rPr lang="en-US" smtClean="0"/>
              <a:t>‹#›</a:t>
            </a:fld>
            <a:endParaRPr lang="en-US"/>
          </a:p>
        </p:txBody>
      </p:sp>
    </p:spTree>
    <p:extLst>
      <p:ext uri="{BB962C8B-B14F-4D97-AF65-F5344CB8AC3E}">
        <p14:creationId xmlns:p14="http://schemas.microsoft.com/office/powerpoint/2010/main" val="346886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A66EC3-E142-4462-A7AA-F027333931D9}" type="datetimeFigureOut">
              <a:rPr lang="en-US" smtClean="0"/>
              <a:t>10/18/2018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05AFEA-4EC5-467A-B607-481DC5BB6FBC}" type="slidenum">
              <a:rPr lang="en-US" smtClean="0"/>
              <a:t>‹#›</a:t>
            </a:fld>
            <a:endParaRPr lang="en-US"/>
          </a:p>
        </p:txBody>
      </p:sp>
    </p:spTree>
    <p:extLst>
      <p:ext uri="{BB962C8B-B14F-4D97-AF65-F5344CB8AC3E}">
        <p14:creationId xmlns:p14="http://schemas.microsoft.com/office/powerpoint/2010/main" val="2377089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A66EC3-E142-4462-A7AA-F027333931D9}" type="datetimeFigureOut">
              <a:rPr lang="en-US" smtClean="0"/>
              <a:t>10/18/2018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05AFEA-4EC5-467A-B607-481DC5BB6FBC}" type="slidenum">
              <a:rPr lang="en-US" smtClean="0"/>
              <a:t>‹#›</a:t>
            </a:fld>
            <a:endParaRPr lang="en-US"/>
          </a:p>
        </p:txBody>
      </p:sp>
    </p:spTree>
    <p:extLst>
      <p:ext uri="{BB962C8B-B14F-4D97-AF65-F5344CB8AC3E}">
        <p14:creationId xmlns:p14="http://schemas.microsoft.com/office/powerpoint/2010/main" val="2201167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A66EC3-E142-4462-A7AA-F027333931D9}" type="datetimeFigureOut">
              <a:rPr lang="en-US" smtClean="0"/>
              <a:t>10/18/2018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05AFEA-4EC5-467A-B607-481DC5BB6FBC}" type="slidenum">
              <a:rPr lang="en-US" smtClean="0"/>
              <a:t>‹#›</a:t>
            </a:fld>
            <a:endParaRPr lang="en-US"/>
          </a:p>
        </p:txBody>
      </p:sp>
    </p:spTree>
    <p:extLst>
      <p:ext uri="{BB962C8B-B14F-4D97-AF65-F5344CB8AC3E}">
        <p14:creationId xmlns:p14="http://schemas.microsoft.com/office/powerpoint/2010/main" val="34169703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www.gpo.gov/fdsys/granule/CFR-2014-title2-vol1/CFR-2014-title2-vol1-sec200-338"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hyperlink" Target="http://www.ecfr.gov/cgi-bin/text-idx?SID=4db755bbb4cf4b34c220f85453b0a059&amp;node=sg2.1.200_1316.sg3&amp;rgn=div7" TargetMode="Externa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4B46F145-4F69-45C5-9367-9280F7153057}" type="slidenum">
              <a:rPr lang="en-US" smtClean="0">
                <a:solidFill>
                  <a:schemeClr val="bg1"/>
                </a:solidFill>
              </a:rPr>
              <a:pPr/>
              <a:t>1</a:t>
            </a:fld>
            <a:endParaRPr lang="en-US" dirty="0">
              <a:solidFill>
                <a:schemeClr val="bg1"/>
              </a:solidFill>
            </a:endParaRPr>
          </a:p>
        </p:txBody>
      </p:sp>
      <p:sp>
        <p:nvSpPr>
          <p:cNvPr id="8" name="Subtitle 2"/>
          <p:cNvSpPr txBox="1">
            <a:spLocks/>
          </p:cNvSpPr>
          <p:nvPr/>
        </p:nvSpPr>
        <p:spPr>
          <a:xfrm>
            <a:off x="228600" y="1143000"/>
            <a:ext cx="8763000" cy="5257800"/>
          </a:xfrm>
          <a:prstGeom prst="rect">
            <a:avLst/>
          </a:prstGeom>
        </p:spPr>
        <p:txBody>
          <a:bodyPr/>
          <a:lstStyle/>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1400" b="0" i="0" u="none" strike="noStrike" kern="1200" cap="none" spc="0" normalizeH="0" baseline="0" noProof="0" dirty="0" smtClean="0">
              <a:ln>
                <a:noFill/>
              </a:ln>
              <a:solidFill>
                <a:schemeClr val="tx1"/>
              </a:solidFill>
              <a:effectLst/>
              <a:uLnTx/>
              <a:uFillTx/>
              <a:latin typeface="+mn-lt"/>
              <a:ea typeface="+mn-ea"/>
              <a:cs typeface="+mn-cs"/>
            </a:endParaRPr>
          </a:p>
          <a:p>
            <a:pPr marL="1200150" lvl="2" indent="-285750">
              <a:spcBef>
                <a:spcPct val="20000"/>
              </a:spcBef>
              <a:defRPr/>
            </a:pPr>
            <a:r>
              <a:rPr lang="en-US" sz="1400" dirty="0" smtClean="0"/>
              <a:t>						</a:t>
            </a:r>
            <a:endParaRPr kumimoji="0" lang="en-US" sz="1400" b="1" i="0" u="dbl" strike="noStrike" kern="1200" cap="none" spc="0" normalizeH="0" noProof="0" dirty="0" smtClean="0">
              <a:ln>
                <a:noFill/>
              </a:ln>
              <a:solidFill>
                <a:schemeClr val="tx1"/>
              </a:solidFill>
              <a:effectLst/>
              <a:uLnTx/>
              <a:uFillTx/>
              <a:latin typeface="+mn-lt"/>
              <a:ea typeface="+mn-ea"/>
              <a:cs typeface="+mn-cs"/>
            </a:endParaRPr>
          </a:p>
          <a:p>
            <a:pPr marL="742950" marR="0" lvl="1" indent="-285750" algn="l" defTabSz="914400" rtl="0" eaLnBrk="1" fontAlgn="auto" latinLnBrk="0" hangingPunct="1">
              <a:lnSpc>
                <a:spcPct val="100000"/>
              </a:lnSpc>
              <a:spcBef>
                <a:spcPct val="20000"/>
              </a:spcBef>
              <a:spcAft>
                <a:spcPts val="0"/>
              </a:spcAft>
              <a:buClrTx/>
              <a:buSzTx/>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2057400" marR="0" lvl="4" indent="-2286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0" name="TextBox 9"/>
          <p:cNvSpPr txBox="1"/>
          <p:nvPr/>
        </p:nvSpPr>
        <p:spPr>
          <a:xfrm>
            <a:off x="0" y="152400"/>
            <a:ext cx="9144000" cy="523220"/>
          </a:xfrm>
          <a:prstGeom prst="rect">
            <a:avLst/>
          </a:prstGeom>
          <a:noFill/>
        </p:spPr>
        <p:txBody>
          <a:bodyPr wrap="square" rtlCol="0" anchor="b">
            <a:spAutoFit/>
          </a:bodyPr>
          <a:lstStyle/>
          <a:p>
            <a:pPr algn="r"/>
            <a:r>
              <a:rPr lang="en-US" sz="2800" dirty="0" smtClean="0">
                <a:solidFill>
                  <a:schemeClr val="bg1"/>
                </a:solidFill>
                <a:latin typeface="+mj-lt"/>
              </a:rPr>
              <a:t>   Joint Parking Task Force Update</a:t>
            </a:r>
            <a:endParaRPr lang="en-US" sz="2800" dirty="0">
              <a:solidFill>
                <a:schemeClr val="bg1"/>
              </a:solidFill>
              <a:latin typeface="+mj-lt"/>
            </a:endParaRPr>
          </a:p>
        </p:txBody>
      </p:sp>
      <p:pic>
        <p:nvPicPr>
          <p:cNvPr id="11" name="Picture 10" descr="wayne_header.gif"/>
          <p:cNvPicPr>
            <a:picLocks noChangeAspect="1"/>
          </p:cNvPicPr>
          <p:nvPr/>
        </p:nvPicPr>
        <p:blipFill>
          <a:blip r:embed="rId3" cstate="print"/>
          <a:srcRect/>
          <a:stretch>
            <a:fillRect/>
          </a:stretch>
        </p:blipFill>
        <p:spPr bwMode="auto">
          <a:xfrm>
            <a:off x="0" y="0"/>
            <a:ext cx="9144000" cy="609600"/>
          </a:xfrm>
          <a:prstGeom prst="rect">
            <a:avLst/>
          </a:prstGeom>
          <a:blipFill>
            <a:blip r:embed="rId4" cstate="print"/>
            <a:tile tx="0" ty="0" sx="100000" sy="100000" flip="none" algn="tl"/>
          </a:blipFill>
          <a:ln w="9525">
            <a:noFill/>
            <a:miter lim="800000"/>
            <a:headEnd/>
            <a:tailEnd/>
          </a:ln>
        </p:spPr>
      </p:pic>
      <p:sp>
        <p:nvSpPr>
          <p:cNvPr id="17" name="TextBox 16"/>
          <p:cNvSpPr txBox="1"/>
          <p:nvPr/>
        </p:nvSpPr>
        <p:spPr>
          <a:xfrm>
            <a:off x="8001000" y="6477000"/>
            <a:ext cx="990600" cy="276999"/>
          </a:xfrm>
          <a:prstGeom prst="rect">
            <a:avLst/>
          </a:prstGeom>
          <a:noFill/>
        </p:spPr>
        <p:txBody>
          <a:bodyPr wrap="square" rtlCol="0">
            <a:spAutoFit/>
          </a:bodyPr>
          <a:lstStyle/>
          <a:p>
            <a:pPr algn="ctr"/>
            <a:r>
              <a:rPr lang="en-US" sz="1200" dirty="0" smtClean="0">
                <a:solidFill>
                  <a:schemeClr val="bg1"/>
                </a:solidFill>
              </a:rPr>
              <a:t>11</a:t>
            </a:r>
            <a:endParaRPr lang="en-US" sz="1200" dirty="0">
              <a:solidFill>
                <a:schemeClr val="bg1"/>
              </a:solidFill>
            </a:endParaRPr>
          </a:p>
        </p:txBody>
      </p:sp>
      <p:sp>
        <p:nvSpPr>
          <p:cNvPr id="13" name="TextBox 12"/>
          <p:cNvSpPr txBox="1"/>
          <p:nvPr/>
        </p:nvSpPr>
        <p:spPr>
          <a:xfrm>
            <a:off x="0" y="609600"/>
            <a:ext cx="9144000" cy="369332"/>
          </a:xfrm>
          <a:prstGeom prst="rect">
            <a:avLst/>
          </a:prstGeom>
          <a:blipFill>
            <a:blip r:embed="rId4" cstate="print"/>
            <a:tile tx="0" ty="0" sx="100000" sy="100000" flip="none" algn="tl"/>
          </a:blipFill>
        </p:spPr>
        <p:txBody>
          <a:bodyPr wrap="square" rtlCol="0">
            <a:spAutoFit/>
          </a:bodyPr>
          <a:lstStyle/>
          <a:p>
            <a:endParaRPr lang="en-US" dirty="0"/>
          </a:p>
        </p:txBody>
      </p:sp>
      <p:sp>
        <p:nvSpPr>
          <p:cNvPr id="14" name="TextBox 13"/>
          <p:cNvSpPr txBox="1"/>
          <p:nvPr/>
        </p:nvSpPr>
        <p:spPr>
          <a:xfrm>
            <a:off x="0" y="6488668"/>
            <a:ext cx="9144000" cy="369332"/>
          </a:xfrm>
          <a:prstGeom prst="rect">
            <a:avLst/>
          </a:prstGeom>
          <a:blipFill>
            <a:blip r:embed="rId4" cstate="print"/>
            <a:tile tx="0" ty="0" sx="100000" sy="100000" flip="none" algn="tl"/>
          </a:blipFill>
        </p:spPr>
        <p:txBody>
          <a:bodyPr wrap="square" rtlCol="0">
            <a:spAutoFit/>
          </a:bodyPr>
          <a:lstStyle/>
          <a:p>
            <a:endParaRPr lang="en-US" dirty="0"/>
          </a:p>
        </p:txBody>
      </p:sp>
      <p:sp>
        <p:nvSpPr>
          <p:cNvPr id="2" name="TextBox 1"/>
          <p:cNvSpPr txBox="1"/>
          <p:nvPr/>
        </p:nvSpPr>
        <p:spPr>
          <a:xfrm>
            <a:off x="8686800" y="6400800"/>
            <a:ext cx="457200" cy="369332"/>
          </a:xfrm>
          <a:prstGeom prst="rect">
            <a:avLst/>
          </a:prstGeom>
          <a:noFill/>
        </p:spPr>
        <p:txBody>
          <a:bodyPr wrap="square" rtlCol="0">
            <a:spAutoFit/>
          </a:bodyPr>
          <a:lstStyle/>
          <a:p>
            <a:r>
              <a:rPr lang="en-US" dirty="0" smtClean="0"/>
              <a:t>14</a:t>
            </a:r>
            <a:endParaRPr lang="en-US" dirty="0"/>
          </a:p>
        </p:txBody>
      </p:sp>
      <p:sp>
        <p:nvSpPr>
          <p:cNvPr id="3" name="Rectangle 2"/>
          <p:cNvSpPr/>
          <p:nvPr/>
        </p:nvSpPr>
        <p:spPr>
          <a:xfrm>
            <a:off x="76200" y="1554676"/>
            <a:ext cx="8915400" cy="646331"/>
          </a:xfrm>
          <a:prstGeom prst="rect">
            <a:avLst/>
          </a:prstGeom>
        </p:spPr>
        <p:txBody>
          <a:bodyPr wrap="square">
            <a:spAutoFit/>
          </a:bodyPr>
          <a:lstStyle/>
          <a:p>
            <a:pPr marL="514350" lvl="0" indent="-514350">
              <a:buFont typeface="Wingdings" pitchFamily="2" charset="2"/>
              <a:buChar char="Ø"/>
              <a:defRPr/>
            </a:pPr>
            <a:endParaRPr lang="en-US" dirty="0" smtClean="0">
              <a:latin typeface="Times New Roman" pitchFamily="18" charset="0"/>
              <a:cs typeface="Times New Roman" pitchFamily="18" charset="0"/>
            </a:endParaRPr>
          </a:p>
          <a:p>
            <a:pPr marL="514350" lvl="0" indent="-514350">
              <a:buFont typeface="Wingdings" pitchFamily="2" charset="2"/>
              <a:buChar char="Ø"/>
              <a:defRPr/>
            </a:pPr>
            <a:endParaRPr lang="en-US" dirty="0">
              <a:latin typeface="Times New Roman" pitchFamily="18" charset="0"/>
              <a:cs typeface="Times New Roman"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598123336"/>
              </p:ext>
            </p:extLst>
          </p:nvPr>
        </p:nvGraphicFramePr>
        <p:xfrm>
          <a:off x="227045" y="1050778"/>
          <a:ext cx="8610600" cy="5219380"/>
        </p:xfrm>
        <a:graphic>
          <a:graphicData uri="http://schemas.openxmlformats.org/drawingml/2006/table">
            <a:tbl>
              <a:tblPr firstRow="1">
                <a:tableStyleId>{793D81CF-94F2-401A-BA57-92F5A7B2D0C5}</a:tableStyleId>
              </a:tblPr>
              <a:tblGrid>
                <a:gridCol w="8610600">
                  <a:extLst>
                    <a:ext uri="{9D8B030D-6E8A-4147-A177-3AD203B41FA5}">
                      <a16:colId xmlns:a16="http://schemas.microsoft.com/office/drawing/2014/main" xmlns="" val="20000"/>
                    </a:ext>
                  </a:extLst>
                </a:gridCol>
              </a:tblGrid>
              <a:tr h="496402">
                <a:tc>
                  <a:txBody>
                    <a:bodyPr/>
                    <a:lstStyle/>
                    <a:p>
                      <a:pPr algn="ctr"/>
                      <a:r>
                        <a:rPr lang="en-US" sz="2800" dirty="0" smtClean="0">
                          <a:solidFill>
                            <a:srgbClr val="004C00"/>
                          </a:solidFill>
                          <a:latin typeface="Aharoni" pitchFamily="2" charset="-79"/>
                          <a:cs typeface="Aharoni" pitchFamily="2" charset="-79"/>
                        </a:rPr>
                        <a:t>Procurement</a:t>
                      </a:r>
                      <a:r>
                        <a:rPr lang="en-US" sz="2800" baseline="0" dirty="0" smtClean="0">
                          <a:solidFill>
                            <a:srgbClr val="004C00"/>
                          </a:solidFill>
                          <a:latin typeface="Aharoni" pitchFamily="2" charset="-79"/>
                          <a:cs typeface="Aharoni" pitchFamily="2" charset="-79"/>
                        </a:rPr>
                        <a:t> &amp; Strategic Sourcing</a:t>
                      </a:r>
                      <a:endParaRPr lang="en-US" sz="2800" dirty="0">
                        <a:solidFill>
                          <a:srgbClr val="004C00"/>
                        </a:solidFill>
                        <a:latin typeface="Aharoni" pitchFamily="2" charset="-79"/>
                        <a:cs typeface="Aharoni" pitchFamily="2" charset="-79"/>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9FFE9"/>
                    </a:solidFill>
                  </a:tcPr>
                </a:tc>
                <a:extLst>
                  <a:ext uri="{0D108BD9-81ED-4DB2-BD59-A6C34878D82A}">
                    <a16:rowId xmlns:a16="http://schemas.microsoft.com/office/drawing/2014/main" xmlns="" val="10000"/>
                  </a:ext>
                </a:extLst>
              </a:tr>
              <a:tr h="4701220">
                <a:tc>
                  <a:txBody>
                    <a:bodyPr/>
                    <a:lstStyle/>
                    <a:p>
                      <a:pPr marL="0" lvl="0" indent="0">
                        <a:buFont typeface="Wingdings" pitchFamily="2" charset="2"/>
                        <a:buNone/>
                      </a:pPr>
                      <a:endParaRPr lang="en-US" sz="800" b="1" dirty="0" smtClean="0">
                        <a:latin typeface="Aparajita" pitchFamily="34" charset="0"/>
                        <a:cs typeface="Aparajita" pitchFamily="34" charset="0"/>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050" b="1" kern="1200" baseline="0" dirty="0" smtClean="0">
                        <a:solidFill>
                          <a:schemeClr val="dk1"/>
                        </a:solidFill>
                        <a:latin typeface="+mn-lt"/>
                        <a:ea typeface="+mn-ea"/>
                        <a:cs typeface="Aparajita"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3786046472"/>
              </p:ext>
            </p:extLst>
          </p:nvPr>
        </p:nvGraphicFramePr>
        <p:xfrm>
          <a:off x="227045" y="1713398"/>
          <a:ext cx="8459755" cy="3846998"/>
        </p:xfrm>
        <a:graphic>
          <a:graphicData uri="http://schemas.openxmlformats.org/drawingml/2006/table">
            <a:tbl>
              <a:tblPr firstRow="1">
                <a:tableStyleId>{793D81CF-94F2-401A-BA57-92F5A7B2D0C5}</a:tableStyleId>
              </a:tblPr>
              <a:tblGrid>
                <a:gridCol w="8459755">
                  <a:extLst>
                    <a:ext uri="{9D8B030D-6E8A-4147-A177-3AD203B41FA5}">
                      <a16:colId xmlns:a16="http://schemas.microsoft.com/office/drawing/2014/main" xmlns="" val="20000"/>
                    </a:ext>
                  </a:extLst>
                </a:gridCol>
              </a:tblGrid>
              <a:tr h="3846998">
                <a:tc>
                  <a:txBody>
                    <a:bodyPr/>
                    <a:lstStyle/>
                    <a:p>
                      <a:pPr marL="0" lvl="0" indent="0">
                        <a:buFont typeface="Wingdings" pitchFamily="2" charset="2"/>
                        <a:buNone/>
                      </a:pPr>
                      <a:endParaRPr lang="en-US" sz="800" b="1" dirty="0" smtClean="0">
                        <a:latin typeface="Aparajita" pitchFamily="34" charset="0"/>
                        <a:cs typeface="Aparajita" pitchFamily="34" charset="0"/>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2000" b="1" kern="1200" baseline="0" dirty="0" smtClean="0">
                        <a:solidFill>
                          <a:schemeClr val="dk1"/>
                        </a:solidFill>
                        <a:latin typeface="+mn-lt"/>
                        <a:ea typeface="+mn-ea"/>
                        <a:cs typeface="Aparajita" pitchFamily="34" charset="0"/>
                      </a:endParaRPr>
                    </a:p>
                    <a:p>
                      <a:pPr marL="509587"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lang="en-US" sz="3600" b="1" kern="1200" baseline="0" dirty="0" smtClean="0">
                          <a:solidFill>
                            <a:schemeClr val="dk1"/>
                          </a:solidFill>
                          <a:latin typeface="+mn-lt"/>
                          <a:ea typeface="+mn-ea"/>
                          <a:cs typeface="Aparajita" pitchFamily="34" charset="0"/>
                        </a:rPr>
                        <a:t>Policy Updates</a:t>
                      </a:r>
                    </a:p>
                    <a:p>
                      <a:pPr marL="509587" marR="0" lvl="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sz="1600" b="1" kern="1200" baseline="0" dirty="0" smtClean="0">
                        <a:solidFill>
                          <a:schemeClr val="dk1"/>
                        </a:solidFill>
                        <a:latin typeface="+mn-lt"/>
                        <a:ea typeface="+mn-ea"/>
                        <a:cs typeface="Aparajita" pitchFamily="34" charset="0"/>
                      </a:endParaRPr>
                    </a:p>
                    <a:p>
                      <a:pPr marL="795337" marR="0" lvl="0" indent="-285750" algn="l" defTabSz="914400" rtl="0" eaLnBrk="1" fontAlgn="auto" latinLnBrk="0" hangingPunct="1">
                        <a:lnSpc>
                          <a:spcPct val="100000"/>
                        </a:lnSpc>
                        <a:spcBef>
                          <a:spcPts val="0"/>
                        </a:spcBef>
                        <a:spcAft>
                          <a:spcPts val="0"/>
                        </a:spcAft>
                        <a:buClrTx/>
                        <a:buSzTx/>
                        <a:buFont typeface="Arial" pitchFamily="34" charset="0"/>
                        <a:buChar char="•"/>
                        <a:tabLst>
                          <a:tab pos="2346325" algn="l"/>
                        </a:tabLst>
                        <a:defRPr/>
                      </a:pPr>
                      <a:r>
                        <a:rPr lang="en-US" sz="2000" b="1" kern="1200" baseline="0" dirty="0" smtClean="0">
                          <a:solidFill>
                            <a:schemeClr val="dk1"/>
                          </a:solidFill>
                          <a:latin typeface="+mn-lt"/>
                          <a:ea typeface="+mn-ea"/>
                          <a:cs typeface="Aparajita" pitchFamily="34" charset="0"/>
                        </a:rPr>
                        <a:t>Policy 2.1 	General Procurement Guidelines </a:t>
                      </a:r>
                    </a:p>
                    <a:p>
                      <a:pPr marL="795337" marR="0" lvl="0" indent="-285750" algn="l" defTabSz="914400" rtl="0" eaLnBrk="1" fontAlgn="auto" latinLnBrk="0" hangingPunct="1">
                        <a:lnSpc>
                          <a:spcPct val="100000"/>
                        </a:lnSpc>
                        <a:spcBef>
                          <a:spcPts val="0"/>
                        </a:spcBef>
                        <a:spcAft>
                          <a:spcPts val="0"/>
                        </a:spcAft>
                        <a:buClrTx/>
                        <a:buSzTx/>
                        <a:buFont typeface="Arial" pitchFamily="34" charset="0"/>
                        <a:buChar char="•"/>
                        <a:tabLst>
                          <a:tab pos="2346325" algn="l"/>
                        </a:tabLst>
                        <a:defRPr/>
                      </a:pPr>
                      <a:r>
                        <a:rPr lang="en-US" sz="2000" b="1" kern="1200" baseline="0" dirty="0" smtClean="0">
                          <a:solidFill>
                            <a:schemeClr val="dk1"/>
                          </a:solidFill>
                          <a:latin typeface="+mn-lt"/>
                          <a:ea typeface="+mn-ea"/>
                          <a:cs typeface="Aparajita" pitchFamily="34" charset="0"/>
                        </a:rPr>
                        <a:t>Policy 2.9  	(OMB) Procurement Standards</a:t>
                      </a:r>
                    </a:p>
                    <a:p>
                      <a:pPr marL="795337" marR="0" lvl="0" indent="-285750" algn="l" defTabSz="914400" rtl="0" eaLnBrk="1" fontAlgn="auto" latinLnBrk="0" hangingPunct="1">
                        <a:lnSpc>
                          <a:spcPct val="100000"/>
                        </a:lnSpc>
                        <a:spcBef>
                          <a:spcPts val="0"/>
                        </a:spcBef>
                        <a:spcAft>
                          <a:spcPts val="0"/>
                        </a:spcAft>
                        <a:buClrTx/>
                        <a:buSzTx/>
                        <a:buFont typeface="Arial" pitchFamily="34" charset="0"/>
                        <a:buChar char="•"/>
                        <a:tabLst>
                          <a:tab pos="2346325" algn="l"/>
                        </a:tabLst>
                        <a:defRPr/>
                      </a:pPr>
                      <a:r>
                        <a:rPr lang="en-US" sz="2000" b="1" kern="1200" baseline="0" dirty="0" smtClean="0">
                          <a:solidFill>
                            <a:schemeClr val="dk1"/>
                          </a:solidFill>
                          <a:latin typeface="+mn-lt"/>
                          <a:ea typeface="+mn-ea"/>
                          <a:cs typeface="Aparajita" pitchFamily="34" charset="0"/>
                        </a:rPr>
                        <a:t>Policy 2.4  	Contracts and Competitive Bids ($25,000) </a:t>
                      </a:r>
                    </a:p>
                    <a:p>
                      <a:pPr marL="795337" marR="0" lvl="0" indent="-285750" algn="l" defTabSz="914400" rtl="0" eaLnBrk="1" fontAlgn="auto" latinLnBrk="0" hangingPunct="1">
                        <a:lnSpc>
                          <a:spcPct val="100000"/>
                        </a:lnSpc>
                        <a:spcBef>
                          <a:spcPts val="0"/>
                        </a:spcBef>
                        <a:spcAft>
                          <a:spcPts val="0"/>
                        </a:spcAft>
                        <a:buClrTx/>
                        <a:buSzTx/>
                        <a:buFont typeface="Arial" pitchFamily="34" charset="0"/>
                        <a:buChar char="•"/>
                        <a:tabLst>
                          <a:tab pos="2346325" algn="l"/>
                        </a:tabLst>
                        <a:defRPr/>
                      </a:pPr>
                      <a:r>
                        <a:rPr lang="en-US" sz="2000" b="1" kern="1200" baseline="0" dirty="0" smtClean="0">
                          <a:solidFill>
                            <a:schemeClr val="dk1"/>
                          </a:solidFill>
                          <a:latin typeface="+mn-lt"/>
                          <a:ea typeface="+mn-ea"/>
                          <a:cs typeface="Aparajita" pitchFamily="34" charset="0"/>
                        </a:rPr>
                        <a:t>Policy 2.2  	Initiating a Request                  </a:t>
                      </a:r>
                    </a:p>
                    <a:p>
                      <a:pPr marL="795337" marR="0" lvl="0" indent="-285750" algn="l" defTabSz="914400" rtl="0" eaLnBrk="1" fontAlgn="auto" latinLnBrk="0" hangingPunct="1">
                        <a:lnSpc>
                          <a:spcPct val="100000"/>
                        </a:lnSpc>
                        <a:spcBef>
                          <a:spcPts val="0"/>
                        </a:spcBef>
                        <a:spcAft>
                          <a:spcPts val="0"/>
                        </a:spcAft>
                        <a:buClrTx/>
                        <a:buSzTx/>
                        <a:buFont typeface="Arial" pitchFamily="34" charset="0"/>
                        <a:buChar char="•"/>
                        <a:tabLst>
                          <a:tab pos="2346325" algn="l"/>
                        </a:tabLst>
                        <a:defRPr/>
                      </a:pPr>
                      <a:r>
                        <a:rPr lang="en-US" sz="2000" b="1" kern="1200" baseline="0" dirty="0" smtClean="0">
                          <a:solidFill>
                            <a:schemeClr val="dk1"/>
                          </a:solidFill>
                          <a:latin typeface="+mn-lt"/>
                          <a:ea typeface="+mn-ea"/>
                          <a:cs typeface="Aparajita" pitchFamily="34" charset="0"/>
                        </a:rPr>
                        <a:t>Policy 2.2.1  	Special Approvals</a:t>
                      </a:r>
                    </a:p>
                    <a:p>
                      <a:pPr marL="857250" marR="0" lvl="0" indent="-347663"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sz="1100" b="1" kern="1200" baseline="0" dirty="0" smtClean="0">
                        <a:solidFill>
                          <a:schemeClr val="dk1"/>
                        </a:solidFill>
                        <a:latin typeface="+mn-lt"/>
                        <a:ea typeface="+mn-ea"/>
                        <a:cs typeface="Aparajita"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bl>
          </a:graphicData>
        </a:graphic>
      </p:graphicFrame>
      <p:pic>
        <p:nvPicPr>
          <p:cNvPr id="16" name="Picture 1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858000" y="4953000"/>
            <a:ext cx="1537335" cy="927735"/>
          </a:xfrm>
          <a:prstGeom prst="rect">
            <a:avLst/>
          </a:prstGeom>
        </p:spPr>
      </p:pic>
    </p:spTree>
    <p:extLst>
      <p:ext uri="{BB962C8B-B14F-4D97-AF65-F5344CB8AC3E}">
        <p14:creationId xmlns:p14="http://schemas.microsoft.com/office/powerpoint/2010/main" val="25948238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4B46F145-4F69-45C5-9367-9280F7153057}" type="slidenum">
              <a:rPr lang="en-US" smtClean="0">
                <a:solidFill>
                  <a:schemeClr val="bg1"/>
                </a:solidFill>
              </a:rPr>
              <a:pPr/>
              <a:t>10</a:t>
            </a:fld>
            <a:endParaRPr lang="en-US" dirty="0">
              <a:solidFill>
                <a:schemeClr val="bg1"/>
              </a:solidFill>
            </a:endParaRPr>
          </a:p>
        </p:txBody>
      </p:sp>
      <p:sp>
        <p:nvSpPr>
          <p:cNvPr id="8" name="Subtitle 2"/>
          <p:cNvSpPr txBox="1">
            <a:spLocks/>
          </p:cNvSpPr>
          <p:nvPr/>
        </p:nvSpPr>
        <p:spPr>
          <a:xfrm>
            <a:off x="228600" y="1143000"/>
            <a:ext cx="8763000" cy="5257800"/>
          </a:xfrm>
          <a:prstGeom prst="rect">
            <a:avLst/>
          </a:prstGeom>
        </p:spPr>
        <p:txBody>
          <a:bodyPr/>
          <a:lstStyle/>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1400" b="0" i="0" u="none" strike="noStrike" kern="1200" cap="none" spc="0" normalizeH="0" baseline="0" noProof="0" dirty="0" smtClean="0">
              <a:ln>
                <a:noFill/>
              </a:ln>
              <a:solidFill>
                <a:schemeClr val="tx1"/>
              </a:solidFill>
              <a:effectLst/>
              <a:uLnTx/>
              <a:uFillTx/>
              <a:latin typeface="+mn-lt"/>
              <a:ea typeface="+mn-ea"/>
              <a:cs typeface="+mn-cs"/>
            </a:endParaRPr>
          </a:p>
          <a:p>
            <a:pPr marL="1200150" lvl="2" indent="-285750">
              <a:spcBef>
                <a:spcPct val="20000"/>
              </a:spcBef>
              <a:defRPr/>
            </a:pPr>
            <a:r>
              <a:rPr lang="en-US" sz="1400" dirty="0" smtClean="0"/>
              <a:t>						</a:t>
            </a:r>
            <a:endParaRPr kumimoji="0" lang="en-US" sz="1400" b="1" i="0" u="dbl" strike="noStrike" kern="1200" cap="none" spc="0" normalizeH="0" noProof="0" dirty="0" smtClean="0">
              <a:ln>
                <a:noFill/>
              </a:ln>
              <a:solidFill>
                <a:schemeClr val="tx1"/>
              </a:solidFill>
              <a:effectLst/>
              <a:uLnTx/>
              <a:uFillTx/>
              <a:latin typeface="+mn-lt"/>
              <a:ea typeface="+mn-ea"/>
              <a:cs typeface="+mn-cs"/>
            </a:endParaRPr>
          </a:p>
          <a:p>
            <a:pPr marL="742950" marR="0" lvl="1" indent="-285750" algn="l" defTabSz="914400" rtl="0" eaLnBrk="1" fontAlgn="auto" latinLnBrk="0" hangingPunct="1">
              <a:lnSpc>
                <a:spcPct val="100000"/>
              </a:lnSpc>
              <a:spcBef>
                <a:spcPct val="20000"/>
              </a:spcBef>
              <a:spcAft>
                <a:spcPts val="0"/>
              </a:spcAft>
              <a:buClrTx/>
              <a:buSzTx/>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2057400" marR="0" lvl="4" indent="-2286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0" name="TextBox 9"/>
          <p:cNvSpPr txBox="1"/>
          <p:nvPr/>
        </p:nvSpPr>
        <p:spPr>
          <a:xfrm>
            <a:off x="0" y="152400"/>
            <a:ext cx="9144000" cy="523220"/>
          </a:xfrm>
          <a:prstGeom prst="rect">
            <a:avLst/>
          </a:prstGeom>
          <a:noFill/>
        </p:spPr>
        <p:txBody>
          <a:bodyPr wrap="square" rtlCol="0" anchor="b">
            <a:spAutoFit/>
          </a:bodyPr>
          <a:lstStyle/>
          <a:p>
            <a:pPr algn="r"/>
            <a:r>
              <a:rPr lang="en-US" sz="2800" dirty="0" smtClean="0">
                <a:solidFill>
                  <a:schemeClr val="bg1"/>
                </a:solidFill>
                <a:latin typeface="+mj-lt"/>
              </a:rPr>
              <a:t>   Joint Parking Task Force Update</a:t>
            </a:r>
            <a:endParaRPr lang="en-US" sz="2800" dirty="0">
              <a:solidFill>
                <a:schemeClr val="bg1"/>
              </a:solidFill>
              <a:latin typeface="+mj-lt"/>
            </a:endParaRPr>
          </a:p>
        </p:txBody>
      </p:sp>
      <p:pic>
        <p:nvPicPr>
          <p:cNvPr id="11" name="Picture 10" descr="wayne_header.gif"/>
          <p:cNvPicPr>
            <a:picLocks noChangeAspect="1"/>
          </p:cNvPicPr>
          <p:nvPr/>
        </p:nvPicPr>
        <p:blipFill>
          <a:blip r:embed="rId3" cstate="print"/>
          <a:srcRect/>
          <a:stretch>
            <a:fillRect/>
          </a:stretch>
        </p:blipFill>
        <p:spPr bwMode="auto">
          <a:xfrm>
            <a:off x="0" y="0"/>
            <a:ext cx="9144000" cy="609600"/>
          </a:xfrm>
          <a:prstGeom prst="rect">
            <a:avLst/>
          </a:prstGeom>
          <a:blipFill>
            <a:blip r:embed="rId4" cstate="print"/>
            <a:tile tx="0" ty="0" sx="100000" sy="100000" flip="none" algn="tl"/>
          </a:blipFill>
          <a:ln w="9525">
            <a:noFill/>
            <a:miter lim="800000"/>
            <a:headEnd/>
            <a:tailEnd/>
          </a:ln>
        </p:spPr>
      </p:pic>
      <p:sp>
        <p:nvSpPr>
          <p:cNvPr id="17" name="TextBox 16"/>
          <p:cNvSpPr txBox="1"/>
          <p:nvPr/>
        </p:nvSpPr>
        <p:spPr>
          <a:xfrm>
            <a:off x="8001000" y="6477000"/>
            <a:ext cx="990600" cy="276999"/>
          </a:xfrm>
          <a:prstGeom prst="rect">
            <a:avLst/>
          </a:prstGeom>
          <a:noFill/>
        </p:spPr>
        <p:txBody>
          <a:bodyPr wrap="square" rtlCol="0">
            <a:spAutoFit/>
          </a:bodyPr>
          <a:lstStyle/>
          <a:p>
            <a:pPr algn="ctr"/>
            <a:r>
              <a:rPr lang="en-US" sz="1200" dirty="0" smtClean="0">
                <a:solidFill>
                  <a:schemeClr val="bg1"/>
                </a:solidFill>
              </a:rPr>
              <a:t>11</a:t>
            </a:r>
            <a:endParaRPr lang="en-US" sz="1200" dirty="0">
              <a:solidFill>
                <a:schemeClr val="bg1"/>
              </a:solidFill>
            </a:endParaRPr>
          </a:p>
        </p:txBody>
      </p:sp>
      <p:sp>
        <p:nvSpPr>
          <p:cNvPr id="13" name="TextBox 12"/>
          <p:cNvSpPr txBox="1"/>
          <p:nvPr/>
        </p:nvSpPr>
        <p:spPr>
          <a:xfrm>
            <a:off x="0" y="609600"/>
            <a:ext cx="9144000" cy="369332"/>
          </a:xfrm>
          <a:prstGeom prst="rect">
            <a:avLst/>
          </a:prstGeom>
          <a:blipFill>
            <a:blip r:embed="rId4" cstate="print"/>
            <a:tile tx="0" ty="0" sx="100000" sy="100000" flip="none" algn="tl"/>
          </a:blipFill>
        </p:spPr>
        <p:txBody>
          <a:bodyPr wrap="square" rtlCol="0">
            <a:spAutoFit/>
          </a:bodyPr>
          <a:lstStyle/>
          <a:p>
            <a:endParaRPr lang="en-US" dirty="0"/>
          </a:p>
        </p:txBody>
      </p:sp>
      <p:sp>
        <p:nvSpPr>
          <p:cNvPr id="14" name="TextBox 13"/>
          <p:cNvSpPr txBox="1"/>
          <p:nvPr/>
        </p:nvSpPr>
        <p:spPr>
          <a:xfrm>
            <a:off x="0" y="6488668"/>
            <a:ext cx="9144000" cy="369332"/>
          </a:xfrm>
          <a:prstGeom prst="rect">
            <a:avLst/>
          </a:prstGeom>
          <a:blipFill>
            <a:blip r:embed="rId4" cstate="print"/>
            <a:tile tx="0" ty="0" sx="100000" sy="100000" flip="none" algn="tl"/>
          </a:blipFill>
        </p:spPr>
        <p:txBody>
          <a:bodyPr wrap="square" rtlCol="0">
            <a:spAutoFit/>
          </a:bodyPr>
          <a:lstStyle/>
          <a:p>
            <a:endParaRPr lang="en-US" dirty="0"/>
          </a:p>
        </p:txBody>
      </p:sp>
      <p:sp>
        <p:nvSpPr>
          <p:cNvPr id="2" name="TextBox 1"/>
          <p:cNvSpPr txBox="1"/>
          <p:nvPr/>
        </p:nvSpPr>
        <p:spPr>
          <a:xfrm>
            <a:off x="8686800" y="6400800"/>
            <a:ext cx="457200" cy="369332"/>
          </a:xfrm>
          <a:prstGeom prst="rect">
            <a:avLst/>
          </a:prstGeom>
          <a:noFill/>
        </p:spPr>
        <p:txBody>
          <a:bodyPr wrap="square" rtlCol="0">
            <a:spAutoFit/>
          </a:bodyPr>
          <a:lstStyle/>
          <a:p>
            <a:r>
              <a:rPr lang="en-US" dirty="0" smtClean="0"/>
              <a:t>14</a:t>
            </a:r>
            <a:endParaRPr lang="en-US" dirty="0"/>
          </a:p>
        </p:txBody>
      </p:sp>
      <p:sp>
        <p:nvSpPr>
          <p:cNvPr id="3" name="Rectangle 2"/>
          <p:cNvSpPr/>
          <p:nvPr/>
        </p:nvSpPr>
        <p:spPr>
          <a:xfrm>
            <a:off x="76200" y="1554676"/>
            <a:ext cx="8915400" cy="646331"/>
          </a:xfrm>
          <a:prstGeom prst="rect">
            <a:avLst/>
          </a:prstGeom>
        </p:spPr>
        <p:txBody>
          <a:bodyPr wrap="square">
            <a:spAutoFit/>
          </a:bodyPr>
          <a:lstStyle/>
          <a:p>
            <a:pPr marL="514350" lvl="0" indent="-514350">
              <a:buFont typeface="Wingdings" pitchFamily="2" charset="2"/>
              <a:buChar char="Ø"/>
              <a:defRPr/>
            </a:pPr>
            <a:endParaRPr lang="en-US" dirty="0" smtClean="0">
              <a:latin typeface="Times New Roman" pitchFamily="18" charset="0"/>
              <a:cs typeface="Times New Roman" pitchFamily="18" charset="0"/>
            </a:endParaRPr>
          </a:p>
          <a:p>
            <a:pPr marL="514350" lvl="0" indent="-514350">
              <a:buFont typeface="Wingdings" pitchFamily="2" charset="2"/>
              <a:buChar char="Ø"/>
              <a:defRPr/>
            </a:pPr>
            <a:endParaRPr lang="en-US" dirty="0">
              <a:latin typeface="Times New Roman" pitchFamily="18" charset="0"/>
              <a:cs typeface="Times New Roman"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403024564"/>
              </p:ext>
            </p:extLst>
          </p:nvPr>
        </p:nvGraphicFramePr>
        <p:xfrm>
          <a:off x="227045" y="1050778"/>
          <a:ext cx="8610600" cy="5219380"/>
        </p:xfrm>
        <a:graphic>
          <a:graphicData uri="http://schemas.openxmlformats.org/drawingml/2006/table">
            <a:tbl>
              <a:tblPr firstRow="1">
                <a:tableStyleId>{793D81CF-94F2-401A-BA57-92F5A7B2D0C5}</a:tableStyleId>
              </a:tblPr>
              <a:tblGrid>
                <a:gridCol w="8610600">
                  <a:extLst>
                    <a:ext uri="{9D8B030D-6E8A-4147-A177-3AD203B41FA5}">
                      <a16:colId xmlns:a16="http://schemas.microsoft.com/office/drawing/2014/main" xmlns="" val="20000"/>
                    </a:ext>
                  </a:extLst>
                </a:gridCol>
              </a:tblGrid>
              <a:tr h="496402">
                <a:tc>
                  <a:txBody>
                    <a:bodyPr/>
                    <a:lstStyle/>
                    <a:p>
                      <a:pPr algn="ctr"/>
                      <a:r>
                        <a:rPr lang="en-US" sz="2400" dirty="0" smtClean="0">
                          <a:solidFill>
                            <a:srgbClr val="004C00"/>
                          </a:solidFill>
                          <a:latin typeface="Aharoni" pitchFamily="2" charset="-79"/>
                          <a:cs typeface="Aharoni" pitchFamily="2" charset="-79"/>
                        </a:rPr>
                        <a:t>APPM </a:t>
                      </a:r>
                      <a:r>
                        <a:rPr lang="en-US" sz="2800" b="1" dirty="0" smtClean="0">
                          <a:solidFill>
                            <a:srgbClr val="004C00"/>
                          </a:solidFill>
                          <a:latin typeface="+mn-lt"/>
                          <a:cs typeface="Aharoni" pitchFamily="2" charset="-79"/>
                        </a:rPr>
                        <a:t>2.4 </a:t>
                      </a:r>
                      <a:r>
                        <a:rPr lang="en-US" sz="2400" dirty="0" smtClean="0">
                          <a:solidFill>
                            <a:srgbClr val="004C00"/>
                          </a:solidFill>
                          <a:latin typeface="Aharoni" pitchFamily="2" charset="-79"/>
                          <a:cs typeface="Aharoni" pitchFamily="2" charset="-79"/>
                        </a:rPr>
                        <a:t>- Contracts And Competitive Bids   </a:t>
                      </a:r>
                      <a:endParaRPr lang="en-US" sz="2800" dirty="0">
                        <a:solidFill>
                          <a:srgbClr val="004C00"/>
                        </a:solidFill>
                        <a:latin typeface="Aharoni" pitchFamily="2" charset="-79"/>
                        <a:cs typeface="Aharoni" pitchFamily="2" charset="-79"/>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9FFE9"/>
                    </a:solidFill>
                  </a:tcPr>
                </a:tc>
                <a:extLst>
                  <a:ext uri="{0D108BD9-81ED-4DB2-BD59-A6C34878D82A}">
                    <a16:rowId xmlns:a16="http://schemas.microsoft.com/office/drawing/2014/main" xmlns="" val="10000"/>
                  </a:ext>
                </a:extLst>
              </a:tr>
              <a:tr h="4701220">
                <a:tc>
                  <a:txBody>
                    <a:bodyPr/>
                    <a:lstStyle/>
                    <a:p>
                      <a:pPr marL="0" lvl="0" indent="0">
                        <a:buFont typeface="Wingdings" pitchFamily="2" charset="2"/>
                        <a:buNone/>
                      </a:pPr>
                      <a:endParaRPr lang="en-US" sz="800" b="1" dirty="0" smtClean="0">
                        <a:latin typeface="Aparajita" pitchFamily="34" charset="0"/>
                        <a:cs typeface="Aparajita" pitchFamily="34" charset="0"/>
                      </a:endParaRP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endParaRPr lang="en-US" sz="2000" b="1" kern="1200" baseline="0" dirty="0" smtClean="0">
                        <a:solidFill>
                          <a:schemeClr val="dk1"/>
                        </a:solidFill>
                        <a:latin typeface="+mn-lt"/>
                        <a:ea typeface="+mn-ea"/>
                        <a:cs typeface="Aparajita" pitchFamily="34" charset="0"/>
                      </a:endParaRPr>
                    </a:p>
                    <a:p>
                      <a:pPr marL="742950" marR="0" lvl="1"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endParaRPr lang="en-US" sz="1800" b="1" baseline="0" dirty="0" smtClean="0">
                        <a:latin typeface="+mn-lt"/>
                        <a:cs typeface="Aparajita" pitchFamily="34" charset="0"/>
                      </a:endParaRPr>
                    </a:p>
                    <a:p>
                      <a:pPr marL="288925"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800" b="1" baseline="0" dirty="0" smtClean="0">
                        <a:latin typeface="+mn-lt"/>
                        <a:cs typeface="Aparajita" pitchFamily="34" charset="0"/>
                      </a:endParaRP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endParaRPr lang="en-US" sz="2000" b="1" kern="1200" baseline="0" dirty="0" smtClean="0">
                        <a:solidFill>
                          <a:schemeClr val="dk1"/>
                        </a:solidFill>
                        <a:latin typeface="+mn-lt"/>
                        <a:ea typeface="+mn-ea"/>
                        <a:cs typeface="Aparajita" pitchFamily="34" charset="0"/>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2000" b="1" kern="1200" baseline="0" dirty="0" smtClean="0">
                        <a:solidFill>
                          <a:schemeClr val="dk1"/>
                        </a:solidFill>
                        <a:latin typeface="+mn-lt"/>
                        <a:ea typeface="+mn-ea"/>
                        <a:cs typeface="Aparajita" pitchFamily="34" charset="0"/>
                      </a:endParaRP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endParaRPr lang="en-US" sz="1800" b="1" kern="1200" baseline="0" dirty="0" smtClean="0">
                        <a:solidFill>
                          <a:schemeClr val="dk1"/>
                        </a:solidFill>
                        <a:latin typeface="+mn-lt"/>
                        <a:ea typeface="+mn-ea"/>
                        <a:cs typeface="Aparajita"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bl>
          </a:graphicData>
        </a:graphic>
      </p:graphicFrame>
      <p:sp>
        <p:nvSpPr>
          <p:cNvPr id="4" name="TextBox 3"/>
          <p:cNvSpPr txBox="1"/>
          <p:nvPr/>
        </p:nvSpPr>
        <p:spPr>
          <a:xfrm>
            <a:off x="609600" y="1554676"/>
            <a:ext cx="8077200" cy="2893100"/>
          </a:xfrm>
          <a:prstGeom prst="rect">
            <a:avLst/>
          </a:prstGeom>
          <a:noFill/>
        </p:spPr>
        <p:txBody>
          <a:bodyPr wrap="square" rtlCol="0">
            <a:spAutoFit/>
          </a:bodyPr>
          <a:lstStyle/>
          <a:p>
            <a:pPr marL="285750" indent="-285750">
              <a:buFont typeface="Wingdings" pitchFamily="2" charset="2"/>
              <a:buChar char="Ø"/>
              <a:defRPr/>
            </a:pPr>
            <a:endParaRPr lang="en-US" sz="2000" b="1" dirty="0" smtClean="0">
              <a:solidFill>
                <a:schemeClr val="dk1"/>
              </a:solidFill>
              <a:cs typeface="Aparajita" pitchFamily="34" charset="0"/>
            </a:endParaRPr>
          </a:p>
          <a:p>
            <a:pPr marL="517525" indent="-228600">
              <a:buFont typeface="Arial" panose="020B0604020202020204" pitchFamily="34" charset="0"/>
              <a:buChar char="•"/>
              <a:defRPr/>
            </a:pPr>
            <a:r>
              <a:rPr lang="en-US" b="1" dirty="0">
                <a:cs typeface="Aparajita" pitchFamily="34" charset="0"/>
              </a:rPr>
              <a:t>Modified language related to the adoption of the OMB Uniform Guidelines / Procurement Standards Sections 200.317 through 200.326 </a:t>
            </a:r>
          </a:p>
          <a:p>
            <a:pPr marL="517525" indent="-228600">
              <a:buFont typeface="Arial" panose="020B0604020202020204" pitchFamily="34" charset="0"/>
              <a:buChar char="•"/>
              <a:defRPr/>
            </a:pPr>
            <a:endParaRPr lang="en-US" b="1" dirty="0">
              <a:cs typeface="Aparajita" pitchFamily="34" charset="0"/>
            </a:endParaRPr>
          </a:p>
          <a:p>
            <a:pPr marL="517525" indent="-228600">
              <a:buFont typeface="Arial" panose="020B0604020202020204" pitchFamily="34" charset="0"/>
              <a:buChar char="•"/>
              <a:defRPr/>
            </a:pPr>
            <a:r>
              <a:rPr lang="en-US" b="1" dirty="0">
                <a:cs typeface="Aparajita" pitchFamily="34" charset="0"/>
              </a:rPr>
              <a:t>Broadened Scope to clarify applicability to all persons involved in purchase of materials </a:t>
            </a:r>
          </a:p>
          <a:p>
            <a:pPr marL="288925">
              <a:defRPr/>
            </a:pPr>
            <a:r>
              <a:rPr lang="en-US" b="1" dirty="0">
                <a:cs typeface="Aparajita" pitchFamily="34" charset="0"/>
              </a:rPr>
              <a:t> </a:t>
            </a:r>
          </a:p>
          <a:p>
            <a:pPr marL="517525" indent="-228600">
              <a:buFont typeface="Arial" panose="020B0604020202020204" pitchFamily="34" charset="0"/>
              <a:buChar char="•"/>
              <a:defRPr/>
            </a:pPr>
            <a:r>
              <a:rPr lang="en-US" b="1" dirty="0"/>
              <a:t>Added definition of </a:t>
            </a:r>
            <a:r>
              <a:rPr lang="en-US" b="1" dirty="0" smtClean="0"/>
              <a:t>Contracts, </a:t>
            </a:r>
            <a:r>
              <a:rPr lang="en-US" b="1" dirty="0" err="1" smtClean="0"/>
              <a:t>eCFR</a:t>
            </a:r>
            <a:r>
              <a:rPr lang="en-US" b="1" dirty="0" smtClean="0"/>
              <a:t>, RFI, RFP, and RFQ</a:t>
            </a:r>
            <a:endParaRPr lang="en-US" b="1" dirty="0"/>
          </a:p>
          <a:p>
            <a:pPr marL="517525" indent="-228600">
              <a:buFont typeface="Arial" panose="020B0604020202020204" pitchFamily="34" charset="0"/>
              <a:buChar char="•"/>
              <a:defRPr/>
            </a:pPr>
            <a:endParaRPr lang="en-US" b="1" dirty="0"/>
          </a:p>
          <a:p>
            <a:pPr marL="517525" indent="-228600">
              <a:buFont typeface="Arial" panose="020B0604020202020204" pitchFamily="34" charset="0"/>
              <a:buChar char="•"/>
              <a:defRPr/>
            </a:pPr>
            <a:r>
              <a:rPr lang="en-US" b="1" dirty="0"/>
              <a:t>Reorganized to fit the updated model for Policies of the APPM</a:t>
            </a:r>
            <a:endParaRPr lang="en-US" b="1" dirty="0" smtClean="0"/>
          </a:p>
        </p:txBody>
      </p:sp>
    </p:spTree>
    <p:extLst>
      <p:ext uri="{BB962C8B-B14F-4D97-AF65-F5344CB8AC3E}">
        <p14:creationId xmlns:p14="http://schemas.microsoft.com/office/powerpoint/2010/main" val="3107605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484622" y="1365087"/>
            <a:ext cx="184731" cy="584775"/>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a:ln>
                <a:noFill/>
              </a:ln>
              <a:solidFill>
                <a:prstClr val="black"/>
              </a:solidFill>
              <a:effectLst/>
              <a:uLnTx/>
              <a:uFillTx/>
              <a:latin typeface="Arial"/>
              <a:ea typeface="+mn-ea"/>
              <a:cs typeface="+mn-cs"/>
            </a:endParaRPr>
          </a:p>
        </p:txBody>
      </p:sp>
      <p:sp>
        <p:nvSpPr>
          <p:cNvPr id="6" name="TextBox 5"/>
          <p:cNvSpPr txBox="1"/>
          <p:nvPr/>
        </p:nvSpPr>
        <p:spPr>
          <a:xfrm>
            <a:off x="8839200" y="6248400"/>
            <a:ext cx="255198" cy="24622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CF7BBF-5D19-442C-AA88-678E09476027}" type="slidenum">
              <a:rPr kumimoji="0" lang="en-US" sz="1000" b="0" i="0" u="none" strike="noStrike" kern="1200" cap="none" spc="0" normalizeH="0" baseline="0" noProof="0" smtClean="0">
                <a:ln>
                  <a:noFill/>
                </a:ln>
                <a:solidFill>
                  <a:prstClr val="black"/>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a:t>
            </a:fld>
            <a:endParaRPr kumimoji="0" lang="en-US" sz="1000" b="0" i="0" u="none" strike="noStrike" kern="1200" cap="none" spc="0" normalizeH="0" baseline="0" noProof="0" dirty="0">
              <a:ln>
                <a:noFill/>
              </a:ln>
              <a:solidFill>
                <a:prstClr val="black"/>
              </a:solidFill>
              <a:effectLst/>
              <a:uLnTx/>
              <a:uFillTx/>
              <a:latin typeface="Arial"/>
              <a:ea typeface="+mn-ea"/>
              <a:cs typeface="+mn-cs"/>
            </a:endParaRPr>
          </a:p>
        </p:txBody>
      </p:sp>
      <p:sp>
        <p:nvSpPr>
          <p:cNvPr id="7" name="TextBox 6"/>
          <p:cNvSpPr txBox="1"/>
          <p:nvPr/>
        </p:nvSpPr>
        <p:spPr>
          <a:xfrm>
            <a:off x="6554445" y="139740"/>
            <a:ext cx="2300630"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Arial"/>
                <a:ea typeface="+mn-ea"/>
                <a:cs typeface="+mn-cs"/>
              </a:rPr>
              <a:t>FBO Strategic Goals</a:t>
            </a:r>
          </a:p>
        </p:txBody>
      </p:sp>
      <p:sp>
        <p:nvSpPr>
          <p:cNvPr id="4" name="TextBox 3"/>
          <p:cNvSpPr txBox="1"/>
          <p:nvPr/>
        </p:nvSpPr>
        <p:spPr>
          <a:xfrm>
            <a:off x="261191" y="1075160"/>
            <a:ext cx="8579593"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OMB Uniform Guidelines for Procurement Standards</a:t>
            </a:r>
            <a:endParaRPr kumimoji="0" lang="en-US" sz="2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0" name="Rectangle 9"/>
          <p:cNvSpPr/>
          <p:nvPr/>
        </p:nvSpPr>
        <p:spPr>
          <a:xfrm>
            <a:off x="257144" y="1713067"/>
            <a:ext cx="8454956" cy="4801314"/>
          </a:xfrm>
          <a:prstGeom prst="rect">
            <a:avLst/>
          </a:prstGeom>
        </p:spPr>
        <p:txBody>
          <a:bodyPr wrap="square">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114800" algn="l"/>
                <a:tab pos="4572000" algn="l"/>
              </a:tabLst>
              <a:defRPr/>
            </a:pPr>
            <a:r>
              <a:rPr kumimoji="0" 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First introduced by the Federal Office of Management &amp; Budget in 2014</a:t>
            </a:r>
            <a:endParaRPr kumimoji="0" lang="en-US" sz="1800" b="0" i="0" u="none" strike="sngStrike" kern="1200" cap="none" spc="0" normalizeH="0" baseline="0" noProof="0" dirty="0" smtClean="0">
              <a:ln>
                <a:noFill/>
              </a:ln>
              <a:solidFill>
                <a:srgbClr val="FF0000"/>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114800" algn="l"/>
                <a:tab pos="4572000" algn="l"/>
              </a:tabLst>
              <a:defRPr/>
            </a:pPr>
            <a:endParaRPr kumimoji="0" 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114800" algn="l"/>
                <a:tab pos="4572000" algn="l"/>
              </a:tabLst>
              <a:defRPr/>
            </a:pPr>
            <a:r>
              <a:rPr kumimoji="0" 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Combined municipal / county Circular A102 with University Circular A110 into a Super Circular (</a:t>
            </a:r>
            <a:r>
              <a:rPr kumimoji="0" lang="en-US" sz="1800" b="0" i="1"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Plante Moran – 1-2015)</a:t>
            </a:r>
            <a:endParaRPr kumimoji="0" lang="en-US" sz="1800" b="0" i="1" u="none" strike="sng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114800" algn="l"/>
                <a:tab pos="4572000" algn="l"/>
              </a:tabLst>
              <a:defRPr/>
            </a:pPr>
            <a:endParaRPr kumimoji="0" 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114800" algn="l"/>
                <a:tab pos="4572000" algn="l"/>
              </a:tabLst>
              <a:defRPr/>
            </a:pPr>
            <a:r>
              <a:rPr kumimoji="0" 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Affects Bid Limits and requires a Code of Conduct related to Conflict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of Interest and </a:t>
            </a:r>
            <a:r>
              <a:rPr kumimoji="0" 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solicitation or acceptance</a:t>
            </a:r>
            <a:r>
              <a:rPr kumimoji="0" lang="en-US" sz="1800" b="0" i="0" u="none" strike="noStrike" kern="120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rPr>
              <a:t> of</a:t>
            </a:r>
            <a:r>
              <a:rPr kumimoji="0" 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gratuities, favors, or anything of monetary value</a:t>
            </a:r>
            <a:endParaRPr kumimoji="0" 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tab pos="4114800" algn="l"/>
                <a:tab pos="4572000" algn="l"/>
              </a:tabLst>
              <a:defRPr/>
            </a:pP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114800" algn="l"/>
                <a:tab pos="4572000" algn="l"/>
              </a:tabLst>
              <a:defRPr/>
            </a:pPr>
            <a:r>
              <a:rPr kumimoji="0" 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Leads: Ken Doherty, AVP Procurement and Strategic Sourcing, &amp; </a:t>
            </a:r>
          </a:p>
          <a:p>
            <a:pPr marL="1035050" marR="0" lvl="0" indent="0" algn="l" defTabSz="914400" rtl="0" eaLnBrk="1" fontAlgn="auto" latinLnBrk="0" hangingPunct="1">
              <a:lnSpc>
                <a:spcPct val="100000"/>
              </a:lnSpc>
              <a:spcBef>
                <a:spcPts val="0"/>
              </a:spcBef>
              <a:spcAft>
                <a:spcPts val="0"/>
              </a:spcAft>
              <a:buClrTx/>
              <a:buSzTx/>
              <a:buFontTx/>
              <a:buNone/>
              <a:tabLst>
                <a:tab pos="4114800" algn="l"/>
                <a:tab pos="4572000" algn="l"/>
              </a:tabLst>
              <a:defRPr/>
            </a:pPr>
            <a:r>
              <a:rPr kumimoji="0" 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Gail Ryan, AVP – Sponsored Program Administration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114800" algn="l"/>
                <a:tab pos="4572000" algn="l"/>
              </a:tabLst>
              <a:defRPr/>
            </a:pPr>
            <a:endParaRPr kumimoji="0" 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114800" algn="l"/>
                <a:tab pos="4572000" algn="l"/>
              </a:tabLst>
              <a:defRPr/>
            </a:pPr>
            <a:r>
              <a:rPr kumimoji="0" 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Primarily affects acquisitions made directly or indirectly using federal grant funds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114800" algn="l"/>
                <a:tab pos="4572000" algn="l"/>
              </a:tabLst>
              <a:defRPr/>
            </a:pP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114800" algn="l"/>
                <a:tab pos="4572000" algn="l"/>
              </a:tabLst>
              <a:defRPr/>
            </a:pPr>
            <a:r>
              <a:rPr kumimoji="0" 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Commences with any grants awarded in FY 2019 or thereafter </a:t>
            </a:r>
            <a:r>
              <a:rPr kumimoji="0" lang="en-US" sz="1800" b="0" i="1"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(NSA Grants began 3-01-2018)</a:t>
            </a:r>
            <a:endParaRPr kumimoji="0" lang="en-US" sz="18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p:cNvSpPr txBox="1"/>
          <p:nvPr/>
        </p:nvSpPr>
        <p:spPr>
          <a:xfrm>
            <a:off x="0" y="609600"/>
            <a:ext cx="9144000" cy="369332"/>
          </a:xfrm>
          <a:prstGeom prst="rect">
            <a:avLst/>
          </a:prstGeom>
          <a:blipFill>
            <a:blip r:embed="rId3" cstate="print"/>
            <a:tile tx="0" ty="0" sx="100000" sy="100000" flip="none" algn="tl"/>
          </a:blipFill>
        </p:spPr>
        <p:txBody>
          <a:bodyPr wrap="square" rtlCol="0">
            <a:spAutoFit/>
          </a:bodyPr>
          <a:lstStyle/>
          <a:p>
            <a:endParaRPr lang="en-US" dirty="0"/>
          </a:p>
        </p:txBody>
      </p:sp>
      <p:sp>
        <p:nvSpPr>
          <p:cNvPr id="11" name="TextBox 10"/>
          <p:cNvSpPr txBox="1"/>
          <p:nvPr/>
        </p:nvSpPr>
        <p:spPr>
          <a:xfrm>
            <a:off x="0" y="6488668"/>
            <a:ext cx="9144000" cy="369332"/>
          </a:xfrm>
          <a:prstGeom prst="rect">
            <a:avLst/>
          </a:prstGeom>
          <a:blipFill>
            <a:blip r:embed="rId3" cstate="print"/>
            <a:tile tx="0" ty="0" sx="100000" sy="100000" flip="none" algn="tl"/>
          </a:blipFill>
        </p:spPr>
        <p:txBody>
          <a:bodyPr wrap="square" rtlCol="0">
            <a:spAutoFit/>
          </a:bodyPr>
          <a:lstStyle/>
          <a:p>
            <a:endParaRPr lang="en-US" dirty="0"/>
          </a:p>
        </p:txBody>
      </p:sp>
      <p:pic>
        <p:nvPicPr>
          <p:cNvPr id="12" name="Picture 11" descr="wayne_header.gif"/>
          <p:cNvPicPr>
            <a:picLocks noChangeAspect="1"/>
          </p:cNvPicPr>
          <p:nvPr/>
        </p:nvPicPr>
        <p:blipFill>
          <a:blip r:embed="rId4" cstate="print"/>
          <a:srcRect/>
          <a:stretch>
            <a:fillRect/>
          </a:stretch>
        </p:blipFill>
        <p:spPr bwMode="auto">
          <a:xfrm>
            <a:off x="0" y="0"/>
            <a:ext cx="9144000" cy="609600"/>
          </a:xfrm>
          <a:prstGeom prst="rect">
            <a:avLst/>
          </a:prstGeom>
          <a:blipFill>
            <a:blip r:embed="rId3" cstate="print"/>
            <a:tile tx="0" ty="0" sx="100000" sy="100000" flip="none" algn="tl"/>
          </a:blipFill>
          <a:ln w="9525">
            <a:noFill/>
            <a:miter lim="800000"/>
            <a:headEnd/>
            <a:tailEnd/>
          </a:ln>
        </p:spPr>
      </p:pic>
    </p:spTree>
    <p:extLst>
      <p:ext uri="{BB962C8B-B14F-4D97-AF65-F5344CB8AC3E}">
        <p14:creationId xmlns:p14="http://schemas.microsoft.com/office/powerpoint/2010/main" val="22650548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484622" y="1365087"/>
            <a:ext cx="184731" cy="584775"/>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a:ln>
                <a:noFill/>
              </a:ln>
              <a:solidFill>
                <a:prstClr val="black"/>
              </a:solidFill>
              <a:effectLst/>
              <a:uLnTx/>
              <a:uFillTx/>
              <a:latin typeface="Arial"/>
              <a:ea typeface="+mn-ea"/>
              <a:cs typeface="+mn-cs"/>
            </a:endParaRPr>
          </a:p>
        </p:txBody>
      </p:sp>
      <p:sp>
        <p:nvSpPr>
          <p:cNvPr id="6" name="TextBox 5"/>
          <p:cNvSpPr txBox="1"/>
          <p:nvPr/>
        </p:nvSpPr>
        <p:spPr>
          <a:xfrm>
            <a:off x="8839200" y="6248400"/>
            <a:ext cx="255198" cy="24622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CF7BBF-5D19-442C-AA88-678E09476027}" type="slidenum">
              <a:rPr kumimoji="0" lang="en-US" sz="1000" b="0" i="0" u="none" strike="noStrike" kern="1200" cap="none" spc="0" normalizeH="0" baseline="0" noProof="0" smtClean="0">
                <a:ln>
                  <a:noFill/>
                </a:ln>
                <a:solidFill>
                  <a:prstClr val="black"/>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a:t>
            </a:fld>
            <a:endParaRPr kumimoji="0" lang="en-US" sz="1000" b="0" i="0" u="none" strike="noStrike" kern="1200" cap="none" spc="0" normalizeH="0" baseline="0" noProof="0" dirty="0">
              <a:ln>
                <a:noFill/>
              </a:ln>
              <a:solidFill>
                <a:prstClr val="black"/>
              </a:solidFill>
              <a:effectLst/>
              <a:uLnTx/>
              <a:uFillTx/>
              <a:latin typeface="Arial"/>
              <a:ea typeface="+mn-ea"/>
              <a:cs typeface="+mn-cs"/>
            </a:endParaRPr>
          </a:p>
        </p:txBody>
      </p:sp>
      <p:sp>
        <p:nvSpPr>
          <p:cNvPr id="7" name="TextBox 6"/>
          <p:cNvSpPr txBox="1"/>
          <p:nvPr/>
        </p:nvSpPr>
        <p:spPr>
          <a:xfrm>
            <a:off x="6554445" y="139740"/>
            <a:ext cx="2300630"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Arial"/>
                <a:ea typeface="+mn-ea"/>
                <a:cs typeface="+mn-cs"/>
              </a:rPr>
              <a:t>FBO Strategic Goals</a:t>
            </a:r>
          </a:p>
        </p:txBody>
      </p:sp>
      <p:sp>
        <p:nvSpPr>
          <p:cNvPr id="4" name="TextBox 3"/>
          <p:cNvSpPr txBox="1"/>
          <p:nvPr/>
        </p:nvSpPr>
        <p:spPr>
          <a:xfrm>
            <a:off x="261191" y="1075160"/>
            <a:ext cx="6118983"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OMB Uniform Guidelines </a:t>
            </a:r>
            <a:r>
              <a:rPr kumimoji="0" lang="en-US" sz="2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Bid Limits</a:t>
            </a:r>
          </a:p>
        </p:txBody>
      </p:sp>
      <p:sp>
        <p:nvSpPr>
          <p:cNvPr id="10" name="Rectangle 9"/>
          <p:cNvSpPr/>
          <p:nvPr/>
        </p:nvSpPr>
        <p:spPr>
          <a:xfrm>
            <a:off x="217522" y="1617842"/>
            <a:ext cx="8454956" cy="4909036"/>
          </a:xfrm>
          <a:prstGeom prst="rect">
            <a:avLst/>
          </a:prstGeom>
        </p:spPr>
        <p:txBody>
          <a:bodyPr wrap="square">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114800" algn="l"/>
                <a:tab pos="4572000" algn="l"/>
              </a:tabLst>
              <a:defRPr/>
            </a:pPr>
            <a:r>
              <a:rPr kumimoji="0" 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Simplified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Acquisition Threshold (below $250,000) </a:t>
            </a:r>
            <a:r>
              <a:rPr kumimoji="0" lang="en-US" sz="16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dollar amount below which a non-Federal entity may purchase property or services using small purchase </a:t>
            </a:r>
            <a:r>
              <a:rPr kumimoji="0" lang="en-US" sz="1600" b="0" i="1"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methods</a:t>
            </a:r>
          </a:p>
          <a:p>
            <a:pPr marL="0" marR="0" lvl="0" indent="0" algn="l" defTabSz="914400" rtl="0" eaLnBrk="1" fontAlgn="auto" latinLnBrk="0" hangingPunct="1">
              <a:lnSpc>
                <a:spcPct val="100000"/>
              </a:lnSpc>
              <a:spcBef>
                <a:spcPts val="0"/>
              </a:spcBef>
              <a:spcAft>
                <a:spcPts val="0"/>
              </a:spcAft>
              <a:buClrTx/>
              <a:buSzTx/>
              <a:buFontTx/>
              <a:buNone/>
              <a:tabLst>
                <a:tab pos="4114800" algn="l"/>
                <a:tab pos="4572000" algn="l"/>
              </a:tabLst>
              <a:defRPr/>
            </a:pPr>
            <a:r>
              <a:rPr kumimoji="0" lang="en-US" sz="1100" b="0" i="1"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endPar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742950" lvl="1" indent="-285750">
              <a:buFont typeface="Arial" panose="020B0604020202020204" pitchFamily="34" charset="0"/>
              <a:buChar char="•"/>
              <a:tabLst>
                <a:tab pos="4114800" algn="l"/>
                <a:tab pos="4572000" algn="l"/>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Micro Purchase (below </a:t>
            </a:r>
            <a:r>
              <a:rPr kumimoji="0" 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a:t>
            </a:r>
            <a:r>
              <a:rPr kumimoji="0" 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10,000 </a:t>
            </a:r>
            <a:r>
              <a:rPr kumimoji="0" lang="en-US" sz="1800" b="1" i="0" u="none" strike="noStrike" kern="1200" cap="none" spc="0" normalizeH="0" baseline="0" noProof="0" dirty="0" smtClean="0">
                <a:ln>
                  <a:noFill/>
                </a:ln>
                <a:solidFill>
                  <a:srgbClr val="6C0000"/>
                </a:solidFill>
                <a:effectLst/>
                <a:uLnTx/>
                <a:uFillTx/>
                <a:latin typeface="Arial" panose="020B0604020202020204" pitchFamily="34" charset="0"/>
                <a:ea typeface="+mn-ea"/>
                <a:cs typeface="Arial" panose="020B0604020202020204" pitchFamily="34" charset="0"/>
              </a:rPr>
              <a:t>**</a:t>
            </a:r>
            <a:r>
              <a:rPr kumimoji="0" 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sz="14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Micro-purchases may be awarded without soliciting competitive quotations if the non-Federal entity considers the price to be </a:t>
            </a:r>
            <a:r>
              <a:rPr kumimoji="0" lang="en-US" sz="1400" b="0" i="1"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reasonable</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114800" algn="l"/>
                <a:tab pos="4572000" algn="l"/>
              </a:tabLst>
              <a:defRPr/>
            </a:pPr>
            <a:endParaRPr kumimoji="0" lang="en-US" sz="18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742950" lvl="1" indent="-285750">
              <a:buFont typeface="Arial" panose="020B0604020202020204" pitchFamily="34" charset="0"/>
              <a:buChar char="•"/>
              <a:tabLst>
                <a:tab pos="4114800" algn="l"/>
                <a:tab pos="4572000" algn="l"/>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Small Purchase (10,000 - $</a:t>
            </a:r>
            <a:r>
              <a:rPr kumimoji="0" 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249,999 </a:t>
            </a:r>
            <a:r>
              <a:rPr lang="en-US" b="1" dirty="0">
                <a:solidFill>
                  <a:srgbClr val="6C0000"/>
                </a:solidFill>
                <a:latin typeface="Arial" panose="020B0604020202020204" pitchFamily="34" charset="0"/>
                <a:cs typeface="Arial" panose="020B0604020202020204" pitchFamily="34" charset="0"/>
              </a:rPr>
              <a:t>**</a:t>
            </a:r>
            <a:r>
              <a:rPr kumimoji="0" 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sz="1600" b="0" i="1"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Relatively </a:t>
            </a:r>
            <a:r>
              <a:rPr kumimoji="0" lang="en-US" sz="16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simple and informal procurement methods for securing services, supplies, or other </a:t>
            </a:r>
            <a:r>
              <a:rPr kumimoji="0" lang="en-US" sz="1600" b="0" i="1"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property</a:t>
            </a:r>
          </a:p>
          <a:p>
            <a:pPr lvl="1">
              <a:tabLst>
                <a:tab pos="4114800" algn="l"/>
                <a:tab pos="4572000" algn="l"/>
              </a:tabLst>
              <a:defRPr/>
            </a:pPr>
            <a:endParaRPr lang="en-US" sz="1400" i="1" dirty="0" smtClean="0">
              <a:solidFill>
                <a:prstClr val="black"/>
              </a:solidFill>
              <a:latin typeface="Arial" panose="020B0604020202020204" pitchFamily="34" charset="0"/>
              <a:cs typeface="Arial" panose="020B0604020202020204" pitchFamily="34" charset="0"/>
            </a:endParaRPr>
          </a:p>
          <a:p>
            <a:pPr lvl="1">
              <a:tabLst>
                <a:tab pos="4114800" algn="l"/>
                <a:tab pos="4572000" algn="l"/>
              </a:tabLst>
              <a:defRPr/>
            </a:pPr>
            <a:r>
              <a:rPr lang="en-US" sz="1400" b="1" dirty="0" smtClean="0">
                <a:solidFill>
                  <a:srgbClr val="6C0000"/>
                </a:solidFill>
                <a:latin typeface="Arial" panose="020B0604020202020204" pitchFamily="34" charset="0"/>
                <a:cs typeface="Arial" panose="020B0604020202020204" pitchFamily="34" charset="0"/>
              </a:rPr>
              <a:t>** </a:t>
            </a:r>
            <a:r>
              <a:rPr lang="en-US" sz="1400" i="1" dirty="0" smtClean="0">
                <a:solidFill>
                  <a:prstClr val="black"/>
                </a:solidFill>
                <a:latin typeface="Arial" panose="020B0604020202020204" pitchFamily="34" charset="0"/>
                <a:cs typeface="Arial" panose="020B0604020202020204" pitchFamily="34" charset="0"/>
              </a:rPr>
              <a:t>WSU </a:t>
            </a:r>
            <a:r>
              <a:rPr lang="en-US" sz="1400" i="1" dirty="0">
                <a:solidFill>
                  <a:prstClr val="black"/>
                </a:solidFill>
                <a:latin typeface="Arial" panose="020B0604020202020204" pitchFamily="34" charset="0"/>
                <a:cs typeface="Arial" panose="020B0604020202020204" pitchFamily="34" charset="0"/>
              </a:rPr>
              <a:t>limit increased to $25,000 as an exception based on Wayne State University’s Single Audit Act audit for year ending September 30, 2017, with no “material weaknesses” or deficiencies related to costs;</a:t>
            </a:r>
            <a:endParaRPr kumimoji="0" lang="en-US" sz="1400" b="0" i="1"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endParaRPr>
          </a:p>
          <a:p>
            <a:pPr lvl="1">
              <a:tabLst>
                <a:tab pos="4114800" algn="l"/>
                <a:tab pos="4572000" algn="l"/>
              </a:tabLst>
              <a:defRPr/>
            </a:pPr>
            <a:r>
              <a:rPr lang="en-US" sz="1600" i="1" dirty="0">
                <a:solidFill>
                  <a:prstClr val="black"/>
                </a:solidFill>
                <a:latin typeface="Arial" panose="020B0604020202020204" pitchFamily="34" charset="0"/>
                <a:cs typeface="Arial" panose="020B0604020202020204" pitchFamily="34" charset="0"/>
              </a:rPr>
              <a:t> </a:t>
            </a:r>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114800" algn="l"/>
                <a:tab pos="4572000" algn="l"/>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Sealed </a:t>
            </a:r>
            <a:r>
              <a:rPr kumimoji="0" 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Bids</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sz="14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Bids are publicly solicited and a firm fixed price contract (lump sum or unit price) is awarded to the responsible bidder whose bid, conforming with all the material terms and conditions of the invitation for bids, is the lowest in price</a:t>
            </a:r>
            <a:endParaRPr kumimoji="0" lang="en-US" sz="1800" b="0" i="1"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114800" algn="l"/>
                <a:tab pos="4572000" algn="l"/>
              </a:tabLst>
              <a:defRPr/>
            </a:pP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114800" algn="l"/>
                <a:tab pos="4572000" algn="l"/>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Competitive Proposals  </a:t>
            </a:r>
            <a:r>
              <a:rPr kumimoji="0" lang="en-US" sz="1400" b="0" i="1"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Generally </a:t>
            </a:r>
            <a:r>
              <a:rPr kumimoji="0" lang="en-US" sz="14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used when conditions are not appropriate for the use of sealed bids. </a:t>
            </a:r>
            <a:r>
              <a:rPr kumimoji="0" lang="en-US" sz="1400" b="0" i="1"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Contracts </a:t>
            </a:r>
            <a:r>
              <a:rPr kumimoji="0" lang="en-US" sz="14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must be awarded to the responsible firm whose proposal is most advantageous to the program, with price and other factors considered</a:t>
            </a:r>
            <a:endParaRPr kumimoji="0" lang="en-US" sz="18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p:cNvSpPr txBox="1"/>
          <p:nvPr/>
        </p:nvSpPr>
        <p:spPr>
          <a:xfrm>
            <a:off x="0" y="609600"/>
            <a:ext cx="9144000" cy="369332"/>
          </a:xfrm>
          <a:prstGeom prst="rect">
            <a:avLst/>
          </a:prstGeom>
          <a:blipFill>
            <a:blip r:embed="rId3" cstate="print"/>
            <a:tile tx="0" ty="0" sx="100000" sy="100000" flip="none" algn="tl"/>
          </a:blipFill>
        </p:spPr>
        <p:txBody>
          <a:bodyPr wrap="square" rtlCol="0">
            <a:spAutoFit/>
          </a:bodyPr>
          <a:lstStyle/>
          <a:p>
            <a:endParaRPr lang="en-US" dirty="0"/>
          </a:p>
        </p:txBody>
      </p:sp>
      <p:sp>
        <p:nvSpPr>
          <p:cNvPr id="11" name="TextBox 10"/>
          <p:cNvSpPr txBox="1"/>
          <p:nvPr/>
        </p:nvSpPr>
        <p:spPr>
          <a:xfrm>
            <a:off x="0" y="6488668"/>
            <a:ext cx="9144000" cy="369332"/>
          </a:xfrm>
          <a:prstGeom prst="rect">
            <a:avLst/>
          </a:prstGeom>
          <a:blipFill>
            <a:blip r:embed="rId3" cstate="print"/>
            <a:tile tx="0" ty="0" sx="100000" sy="100000" flip="none" algn="tl"/>
          </a:blipFill>
        </p:spPr>
        <p:txBody>
          <a:bodyPr wrap="square" rtlCol="0">
            <a:spAutoFit/>
          </a:bodyPr>
          <a:lstStyle/>
          <a:p>
            <a:endParaRPr lang="en-US" dirty="0"/>
          </a:p>
        </p:txBody>
      </p:sp>
      <p:pic>
        <p:nvPicPr>
          <p:cNvPr id="12" name="Picture 11" descr="wayne_header.gif"/>
          <p:cNvPicPr>
            <a:picLocks noChangeAspect="1"/>
          </p:cNvPicPr>
          <p:nvPr/>
        </p:nvPicPr>
        <p:blipFill>
          <a:blip r:embed="rId4" cstate="print"/>
          <a:srcRect/>
          <a:stretch>
            <a:fillRect/>
          </a:stretch>
        </p:blipFill>
        <p:spPr bwMode="auto">
          <a:xfrm>
            <a:off x="0" y="0"/>
            <a:ext cx="9144000" cy="609600"/>
          </a:xfrm>
          <a:prstGeom prst="rect">
            <a:avLst/>
          </a:prstGeom>
          <a:blipFill>
            <a:blip r:embed="rId3" cstate="print"/>
            <a:tile tx="0" ty="0" sx="100000" sy="100000" flip="none" algn="tl"/>
          </a:blipFill>
          <a:ln w="9525">
            <a:noFill/>
            <a:miter lim="800000"/>
            <a:headEnd/>
            <a:tailEnd/>
          </a:ln>
        </p:spPr>
      </p:pic>
    </p:spTree>
    <p:extLst>
      <p:ext uri="{BB962C8B-B14F-4D97-AF65-F5344CB8AC3E}">
        <p14:creationId xmlns:p14="http://schemas.microsoft.com/office/powerpoint/2010/main" val="1427361898"/>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484622" y="1365087"/>
            <a:ext cx="184731" cy="584775"/>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a:ln>
                <a:noFill/>
              </a:ln>
              <a:solidFill>
                <a:prstClr val="black"/>
              </a:solidFill>
              <a:effectLst/>
              <a:uLnTx/>
              <a:uFillTx/>
              <a:latin typeface="Arial"/>
              <a:ea typeface="+mn-ea"/>
              <a:cs typeface="+mn-cs"/>
            </a:endParaRPr>
          </a:p>
        </p:txBody>
      </p:sp>
      <p:sp>
        <p:nvSpPr>
          <p:cNvPr id="6" name="TextBox 5"/>
          <p:cNvSpPr txBox="1"/>
          <p:nvPr/>
        </p:nvSpPr>
        <p:spPr>
          <a:xfrm>
            <a:off x="8839200" y="6248400"/>
            <a:ext cx="255198" cy="24622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CF7BBF-5D19-442C-AA88-678E09476027}" type="slidenum">
              <a:rPr kumimoji="0" lang="en-US" sz="1000" b="0" i="0" u="none" strike="noStrike" kern="1200" cap="none" spc="0" normalizeH="0" baseline="0" noProof="0" smtClean="0">
                <a:ln>
                  <a:noFill/>
                </a:ln>
                <a:solidFill>
                  <a:prstClr val="black"/>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a:t>
            </a:fld>
            <a:endParaRPr kumimoji="0" lang="en-US" sz="1000" b="0" i="0" u="none" strike="noStrike" kern="1200" cap="none" spc="0" normalizeH="0" baseline="0" noProof="0" dirty="0">
              <a:ln>
                <a:noFill/>
              </a:ln>
              <a:solidFill>
                <a:prstClr val="black"/>
              </a:solidFill>
              <a:effectLst/>
              <a:uLnTx/>
              <a:uFillTx/>
              <a:latin typeface="Arial"/>
              <a:ea typeface="+mn-ea"/>
              <a:cs typeface="+mn-cs"/>
            </a:endParaRPr>
          </a:p>
        </p:txBody>
      </p:sp>
      <p:sp>
        <p:nvSpPr>
          <p:cNvPr id="7" name="TextBox 6"/>
          <p:cNvSpPr txBox="1"/>
          <p:nvPr/>
        </p:nvSpPr>
        <p:spPr>
          <a:xfrm>
            <a:off x="6554445" y="139740"/>
            <a:ext cx="2300630"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Arial"/>
                <a:ea typeface="+mn-ea"/>
                <a:cs typeface="+mn-cs"/>
              </a:rPr>
              <a:t>FBO Strategic Goals</a:t>
            </a:r>
          </a:p>
        </p:txBody>
      </p:sp>
      <p:sp>
        <p:nvSpPr>
          <p:cNvPr id="4" name="TextBox 3"/>
          <p:cNvSpPr txBox="1"/>
          <p:nvPr/>
        </p:nvSpPr>
        <p:spPr>
          <a:xfrm>
            <a:off x="261191" y="1075160"/>
            <a:ext cx="5362365"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OMB </a:t>
            </a:r>
            <a:r>
              <a:rPr kumimoji="0" lang="en-US" sz="2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Non-Compliance Penalties</a:t>
            </a:r>
          </a:p>
        </p:txBody>
      </p:sp>
      <p:sp>
        <p:nvSpPr>
          <p:cNvPr id="10" name="Rectangle 9"/>
          <p:cNvSpPr/>
          <p:nvPr/>
        </p:nvSpPr>
        <p:spPr>
          <a:xfrm>
            <a:off x="257144" y="1949862"/>
            <a:ext cx="8454956" cy="3385542"/>
          </a:xfrm>
          <a:prstGeom prst="rect">
            <a:avLst/>
          </a:prstGeom>
        </p:spPr>
        <p:txBody>
          <a:bodyPr wrap="square">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114800" algn="l"/>
                <a:tab pos="4572000" algn="l"/>
              </a:tabLst>
              <a:defRPr/>
            </a:pPr>
            <a:r>
              <a:rPr kumimoji="0" 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Disallow</a:t>
            </a:r>
            <a:r>
              <a:rPr kumimoji="0" lang="en-US" sz="1800" b="0" i="0" u="none" strike="noStrike" kern="120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rPr>
              <a:t> all or part of</a:t>
            </a:r>
            <a:r>
              <a:rPr kumimoji="0" 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 specific expense</a:t>
            </a:r>
            <a:endParaRPr kumimoji="0" lang="en-US" sz="1600" b="0" i="1"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tab pos="4114800" algn="l"/>
                <a:tab pos="4572000" algn="l"/>
              </a:tabLst>
              <a:defRPr/>
            </a:pPr>
            <a:endParaRPr kumimoji="0" lang="en-US" sz="18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114800" algn="l"/>
                <a:tab pos="4572000" algn="l"/>
              </a:tabLst>
              <a:defRPr/>
            </a:pPr>
            <a:r>
              <a:rPr kumimoji="0" 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Suspend or terminate the federal award</a:t>
            </a:r>
            <a:endParaRPr kumimoji="0" lang="en-US" sz="1800" b="0" i="1"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tab pos="4114800" algn="l"/>
                <a:tab pos="4572000" algn="l"/>
              </a:tabLst>
              <a:defRPr/>
            </a:pPr>
            <a:r>
              <a:rPr kumimoji="0" 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114800" algn="l"/>
                <a:tab pos="4572000" algn="l"/>
              </a:tabLst>
              <a:defRPr/>
            </a:pPr>
            <a:r>
              <a:rPr kumimoji="0" 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Initiate suspension or debarment proceedings</a:t>
            </a:r>
            <a:r>
              <a:rPr kumimoji="0" lang="en-US" sz="1800" b="0" i="0" u="none" strike="noStrike" kern="120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of the federal contractor (Wayne State)</a:t>
            </a:r>
          </a:p>
          <a:p>
            <a:pPr marL="0" marR="0" lvl="0" indent="0" algn="l" defTabSz="914400" rtl="0" eaLnBrk="1" fontAlgn="auto" latinLnBrk="0" hangingPunct="1">
              <a:lnSpc>
                <a:spcPct val="100000"/>
              </a:lnSpc>
              <a:spcBef>
                <a:spcPts val="0"/>
              </a:spcBef>
              <a:spcAft>
                <a:spcPts val="0"/>
              </a:spcAft>
              <a:buClrTx/>
              <a:buSzTx/>
              <a:buFontTx/>
              <a:buNone/>
              <a:tabLst>
                <a:tab pos="4114800" algn="l"/>
                <a:tab pos="4572000" algn="l"/>
              </a:tabLst>
              <a:defRPr/>
            </a:pPr>
            <a:r>
              <a:rPr kumimoji="0" 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114800" algn="l"/>
                <a:tab pos="4572000" algn="l"/>
              </a:tabLst>
              <a:defRPr/>
            </a:pPr>
            <a:r>
              <a:rPr kumimoji="0" 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Disallowed for future federal awards</a:t>
            </a:r>
          </a:p>
          <a:p>
            <a:pPr marL="0" marR="0" lvl="0" indent="0" algn="l" defTabSz="914400" rtl="0" eaLnBrk="1" fontAlgn="auto" latinLnBrk="0" hangingPunct="1">
              <a:lnSpc>
                <a:spcPct val="100000"/>
              </a:lnSpc>
              <a:spcBef>
                <a:spcPts val="0"/>
              </a:spcBef>
              <a:spcAft>
                <a:spcPts val="0"/>
              </a:spcAft>
              <a:buClrTx/>
              <a:buSzTx/>
              <a:buFontTx/>
              <a:buNone/>
              <a:tabLst>
                <a:tab pos="4114800" algn="l"/>
                <a:tab pos="4572000" algn="l"/>
              </a:tabLst>
              <a:defRPr/>
            </a:pPr>
            <a:r>
              <a:rPr kumimoji="0" 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tab pos="4114800" algn="l"/>
                <a:tab pos="4572000" algn="l"/>
              </a:tabLst>
              <a:defRPr/>
            </a:pPr>
            <a:endParaRPr lang="en-US" dirty="0">
              <a:solidFill>
                <a:prstClr val="black"/>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tab pos="4114800" algn="l"/>
                <a:tab pos="4572000" algn="l"/>
              </a:tabLst>
              <a:defRPr/>
            </a:pPr>
            <a:endParaRPr kumimoji="0" 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endParaRPr>
          </a:p>
          <a:p>
            <a:pPr lvl="0">
              <a:tabLst>
                <a:tab pos="4114800" algn="l"/>
                <a:tab pos="4572000" algn="l"/>
              </a:tabLst>
              <a:defRPr/>
            </a:pPr>
            <a:r>
              <a:rPr kumimoji="0" lang="en-US" sz="1600" b="0" i="1"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Source:  </a:t>
            </a:r>
            <a:r>
              <a:rPr kumimoji="0" lang="en-US" sz="1600" b="0" i="1" u="none" strike="noStrike" kern="1200" cap="none" spc="0" normalizeH="0" baseline="0" noProof="0" dirty="0" err="1" smtClean="0">
                <a:ln>
                  <a:noFill/>
                </a:ln>
                <a:solidFill>
                  <a:prstClr val="black"/>
                </a:solidFill>
                <a:effectLst/>
                <a:uLnTx/>
                <a:uFillTx/>
                <a:latin typeface="Arial" panose="020B0604020202020204" pitchFamily="34" charset="0"/>
                <a:cs typeface="Arial" panose="020B0604020202020204" pitchFamily="34" charset="0"/>
                <a:hlinkClick r:id="rId3"/>
              </a:rPr>
              <a:t>eCFR</a:t>
            </a:r>
            <a:r>
              <a:rPr lang="en-US" sz="1600" i="1" dirty="0" smtClean="0">
                <a:solidFill>
                  <a:prstClr val="black"/>
                </a:solidFill>
                <a:latin typeface="Arial" panose="020B0604020202020204" pitchFamily="34" charset="0"/>
                <a:cs typeface="Arial" panose="020B0604020202020204" pitchFamily="34" charset="0"/>
                <a:hlinkClick r:id="rId3"/>
              </a:rPr>
              <a:t> </a:t>
            </a:r>
            <a:r>
              <a:rPr lang="en-US" sz="1600" i="1" dirty="0">
                <a:solidFill>
                  <a:prstClr val="black"/>
                </a:solidFill>
                <a:latin typeface="Arial" panose="020B0604020202020204" pitchFamily="34" charset="0"/>
                <a:cs typeface="Arial" panose="020B0604020202020204" pitchFamily="34" charset="0"/>
                <a:hlinkClick r:id="rId3"/>
              </a:rPr>
              <a:t>§</a:t>
            </a:r>
            <a:r>
              <a:rPr lang="en-US" sz="1600" i="1" dirty="0" smtClean="0">
                <a:solidFill>
                  <a:prstClr val="black"/>
                </a:solidFill>
                <a:latin typeface="Arial" panose="020B0604020202020204" pitchFamily="34" charset="0"/>
                <a:cs typeface="Arial" panose="020B0604020202020204" pitchFamily="34" charset="0"/>
                <a:hlinkClick r:id="rId3"/>
              </a:rPr>
              <a:t>200.338</a:t>
            </a:r>
            <a:r>
              <a:rPr lang="en-US" sz="1600" i="1" dirty="0" smtClean="0">
                <a:solidFill>
                  <a:prstClr val="black"/>
                </a:solidFill>
                <a:latin typeface="Arial" panose="020B0604020202020204" pitchFamily="34" charset="0"/>
                <a:cs typeface="Arial" panose="020B0604020202020204" pitchFamily="34" charset="0"/>
              </a:rPr>
              <a:t> Remedies </a:t>
            </a:r>
            <a:r>
              <a:rPr lang="en-US" sz="1600" i="1" dirty="0">
                <a:solidFill>
                  <a:prstClr val="black"/>
                </a:solidFill>
                <a:latin typeface="Arial" panose="020B0604020202020204" pitchFamily="34" charset="0"/>
                <a:cs typeface="Arial" panose="020B0604020202020204" pitchFamily="34" charset="0"/>
              </a:rPr>
              <a:t>for noncompliance</a:t>
            </a:r>
            <a:endParaRPr kumimoji="0" lang="en-US" sz="1800" b="0" i="1"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9" name="TextBox 8"/>
          <p:cNvSpPr txBox="1"/>
          <p:nvPr/>
        </p:nvSpPr>
        <p:spPr>
          <a:xfrm>
            <a:off x="0" y="609600"/>
            <a:ext cx="9144000" cy="369332"/>
          </a:xfrm>
          <a:prstGeom prst="rect">
            <a:avLst/>
          </a:prstGeom>
          <a:blipFill>
            <a:blip r:embed="rId4" cstate="print"/>
            <a:tile tx="0" ty="0" sx="100000" sy="100000" flip="none" algn="tl"/>
          </a:blipFill>
        </p:spPr>
        <p:txBody>
          <a:bodyPr wrap="square" rtlCol="0">
            <a:spAutoFit/>
          </a:bodyPr>
          <a:lstStyle/>
          <a:p>
            <a:endParaRPr lang="en-US" dirty="0"/>
          </a:p>
        </p:txBody>
      </p:sp>
      <p:sp>
        <p:nvSpPr>
          <p:cNvPr id="11" name="TextBox 10"/>
          <p:cNvSpPr txBox="1"/>
          <p:nvPr/>
        </p:nvSpPr>
        <p:spPr>
          <a:xfrm>
            <a:off x="0" y="6488668"/>
            <a:ext cx="9144000" cy="369332"/>
          </a:xfrm>
          <a:prstGeom prst="rect">
            <a:avLst/>
          </a:prstGeom>
          <a:blipFill>
            <a:blip r:embed="rId4" cstate="print"/>
            <a:tile tx="0" ty="0" sx="100000" sy="100000" flip="none" algn="tl"/>
          </a:blipFill>
        </p:spPr>
        <p:txBody>
          <a:bodyPr wrap="square" rtlCol="0">
            <a:spAutoFit/>
          </a:bodyPr>
          <a:lstStyle/>
          <a:p>
            <a:endParaRPr lang="en-US" dirty="0"/>
          </a:p>
        </p:txBody>
      </p:sp>
      <p:pic>
        <p:nvPicPr>
          <p:cNvPr id="12" name="Picture 11" descr="wayne_header.gif"/>
          <p:cNvPicPr>
            <a:picLocks noChangeAspect="1"/>
          </p:cNvPicPr>
          <p:nvPr/>
        </p:nvPicPr>
        <p:blipFill>
          <a:blip r:embed="rId5" cstate="print"/>
          <a:srcRect/>
          <a:stretch>
            <a:fillRect/>
          </a:stretch>
        </p:blipFill>
        <p:spPr bwMode="auto">
          <a:xfrm>
            <a:off x="0" y="0"/>
            <a:ext cx="9144000" cy="609600"/>
          </a:xfrm>
          <a:prstGeom prst="rect">
            <a:avLst/>
          </a:prstGeom>
          <a:blipFill>
            <a:blip r:embed="rId4" cstate="print"/>
            <a:tile tx="0" ty="0" sx="100000" sy="100000" flip="none" algn="tl"/>
          </a:blipFill>
          <a:ln w="9525">
            <a:noFill/>
            <a:miter lim="800000"/>
            <a:headEnd/>
            <a:tailEnd/>
          </a:ln>
        </p:spPr>
      </p:pic>
    </p:spTree>
    <p:extLst>
      <p:ext uri="{BB962C8B-B14F-4D97-AF65-F5344CB8AC3E}">
        <p14:creationId xmlns:p14="http://schemas.microsoft.com/office/powerpoint/2010/main" val="24010417"/>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484622" y="1365087"/>
            <a:ext cx="184731" cy="584775"/>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a:ln>
                <a:noFill/>
              </a:ln>
              <a:solidFill>
                <a:prstClr val="black"/>
              </a:solidFill>
              <a:effectLst/>
              <a:uLnTx/>
              <a:uFillTx/>
              <a:latin typeface="Arial"/>
              <a:ea typeface="+mn-ea"/>
              <a:cs typeface="+mn-cs"/>
            </a:endParaRPr>
          </a:p>
        </p:txBody>
      </p:sp>
      <p:sp>
        <p:nvSpPr>
          <p:cNvPr id="6" name="TextBox 5"/>
          <p:cNvSpPr txBox="1"/>
          <p:nvPr/>
        </p:nvSpPr>
        <p:spPr>
          <a:xfrm>
            <a:off x="8839200" y="6248400"/>
            <a:ext cx="255198" cy="24622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CF7BBF-5D19-442C-AA88-678E09476027}" type="slidenum">
              <a:rPr kumimoji="0" lang="en-US" sz="1000" b="0" i="0" u="none" strike="noStrike" kern="1200" cap="none" spc="0" normalizeH="0" baseline="0" noProof="0" smtClean="0">
                <a:ln>
                  <a:noFill/>
                </a:ln>
                <a:solidFill>
                  <a:prstClr val="black"/>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a:t>
            </a:fld>
            <a:endParaRPr kumimoji="0" lang="en-US" sz="1000" b="0" i="0" u="none" strike="noStrike" kern="1200" cap="none" spc="0" normalizeH="0" baseline="0" noProof="0" dirty="0">
              <a:ln>
                <a:noFill/>
              </a:ln>
              <a:solidFill>
                <a:prstClr val="black"/>
              </a:solidFill>
              <a:effectLst/>
              <a:uLnTx/>
              <a:uFillTx/>
              <a:latin typeface="Arial"/>
              <a:ea typeface="+mn-ea"/>
              <a:cs typeface="+mn-cs"/>
            </a:endParaRPr>
          </a:p>
        </p:txBody>
      </p:sp>
      <p:sp>
        <p:nvSpPr>
          <p:cNvPr id="7" name="TextBox 6"/>
          <p:cNvSpPr txBox="1"/>
          <p:nvPr/>
        </p:nvSpPr>
        <p:spPr>
          <a:xfrm>
            <a:off x="6554445" y="139740"/>
            <a:ext cx="2300630"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Arial"/>
                <a:ea typeface="+mn-ea"/>
                <a:cs typeface="+mn-cs"/>
              </a:rPr>
              <a:t>FBO Strategic Goals</a:t>
            </a:r>
          </a:p>
        </p:txBody>
      </p:sp>
      <p:sp>
        <p:nvSpPr>
          <p:cNvPr id="4" name="TextBox 3"/>
          <p:cNvSpPr txBox="1"/>
          <p:nvPr/>
        </p:nvSpPr>
        <p:spPr>
          <a:xfrm>
            <a:off x="261191" y="1075160"/>
            <a:ext cx="6878806"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OMB Uniform Guidelines </a:t>
            </a:r>
            <a:r>
              <a:rPr kumimoji="0" lang="en-US" sz="2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Policy Updates</a:t>
            </a:r>
          </a:p>
        </p:txBody>
      </p:sp>
      <p:sp>
        <p:nvSpPr>
          <p:cNvPr id="10" name="Rectangle 9"/>
          <p:cNvSpPr/>
          <p:nvPr/>
        </p:nvSpPr>
        <p:spPr>
          <a:xfrm>
            <a:off x="257144" y="1949862"/>
            <a:ext cx="8454956" cy="3816429"/>
          </a:xfrm>
          <a:prstGeom prst="rect">
            <a:avLst/>
          </a:prstGeom>
        </p:spPr>
        <p:txBody>
          <a:bodyPr wrap="square">
            <a:spAutoFit/>
          </a:bodyPr>
          <a:lstStyle/>
          <a:p>
            <a:pPr marL="285750" lvl="0" indent="-285750">
              <a:buFont typeface="Arial" panose="020B0604020202020204" pitchFamily="34" charset="0"/>
              <a:buChar char="•"/>
              <a:tabLst>
                <a:tab pos="4114800" algn="l"/>
                <a:tab pos="4572000" algn="l"/>
              </a:tabLst>
              <a:defRPr/>
            </a:pPr>
            <a:r>
              <a:rPr lang="en-US" dirty="0">
                <a:solidFill>
                  <a:prstClr val="black"/>
                </a:solidFill>
                <a:latin typeface="Arial" panose="020B0604020202020204" pitchFamily="34" charset="0"/>
                <a:cs typeface="Arial" panose="020B0604020202020204" pitchFamily="34" charset="0"/>
              </a:rPr>
              <a:t>Policy 2.9 - (OMB) Procurement Standards for Federal Awards </a:t>
            </a:r>
            <a:r>
              <a:rPr lang="en-US" sz="1400" i="1" dirty="0">
                <a:solidFill>
                  <a:prstClr val="black"/>
                </a:solidFill>
                <a:latin typeface="Arial" panose="020B0604020202020204" pitchFamily="34" charset="0"/>
                <a:cs typeface="Arial" panose="020B0604020202020204" pitchFamily="34" charset="0"/>
              </a:rPr>
              <a:t>details OMB Uniform Guidelines – Procurement Standards as it relates to bids</a:t>
            </a:r>
            <a:endParaRPr lang="en-US" i="1" dirty="0">
              <a:solidFill>
                <a:prstClr val="black"/>
              </a:solidFill>
              <a:latin typeface="Arial" panose="020B0604020202020204" pitchFamily="34" charset="0"/>
              <a:cs typeface="Arial" panose="020B0604020202020204" pitchFamily="34" charset="0"/>
            </a:endParaRPr>
          </a:p>
          <a:p>
            <a:pPr lvl="0">
              <a:tabLst>
                <a:tab pos="4114800" algn="l"/>
                <a:tab pos="4572000" algn="l"/>
              </a:tabLst>
              <a:defRPr/>
            </a:pPr>
            <a:r>
              <a:rPr lang="en-US" dirty="0">
                <a:solidFill>
                  <a:prstClr val="black"/>
                </a:solidFill>
                <a:latin typeface="Arial" panose="020B0604020202020204" pitchFamily="34" charset="0"/>
                <a:cs typeface="Arial" panose="020B0604020202020204" pitchFamily="34" charset="0"/>
              </a:rPr>
              <a:t>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114800" algn="l"/>
                <a:tab pos="4572000" algn="l"/>
              </a:tabLst>
              <a:defRPr/>
            </a:pPr>
            <a:r>
              <a:rPr kumimoji="0" 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Policy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2.1 General Procurement Guidelines </a:t>
            </a:r>
            <a:r>
              <a:rPr kumimoji="0" lang="en-US" sz="1600" b="0" i="1"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introduces OMB Uniform Guidelines into our policies</a:t>
            </a:r>
          </a:p>
          <a:p>
            <a:pPr marL="0" marR="0" lvl="0" indent="0" algn="l" defTabSz="914400" rtl="0" eaLnBrk="1" fontAlgn="auto" latinLnBrk="0" hangingPunct="1">
              <a:lnSpc>
                <a:spcPct val="100000"/>
              </a:lnSpc>
              <a:spcBef>
                <a:spcPts val="0"/>
              </a:spcBef>
              <a:spcAft>
                <a:spcPts val="0"/>
              </a:spcAft>
              <a:buClrTx/>
              <a:buSzTx/>
              <a:buFontTx/>
              <a:buNone/>
              <a:tabLst>
                <a:tab pos="4114800" algn="l"/>
                <a:tab pos="4572000" algn="l"/>
              </a:tabLst>
              <a:defRPr/>
            </a:pPr>
            <a:endParaRPr kumimoji="0" lang="en-US" sz="18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114800" algn="l"/>
                <a:tab pos="4572000" algn="l"/>
              </a:tabLst>
              <a:defRPr/>
            </a:pPr>
            <a:r>
              <a:rPr kumimoji="0" 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Policy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2.4 - Contracts and Competitive Bids ($25,000)  </a:t>
            </a:r>
            <a:r>
              <a:rPr kumimoji="0" lang="en-US" sz="1400" b="0" i="1"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cross references Policy 2.9 for federal award expenditures</a:t>
            </a:r>
            <a:r>
              <a:rPr kumimoji="0" 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tab pos="4114800" algn="l"/>
                <a:tab pos="4572000" algn="l"/>
              </a:tabLst>
              <a:defRPr/>
            </a:pPr>
            <a:r>
              <a:rPr kumimoji="0" 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114800" algn="l"/>
                <a:tab pos="4572000" algn="l"/>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Policy 2.2 - Initiating a Request </a:t>
            </a:r>
            <a:r>
              <a:rPr kumimoji="0" lang="en-US" sz="1400" b="0" i="1"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also cross </a:t>
            </a:r>
            <a:r>
              <a:rPr kumimoji="0" lang="en-US" sz="14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references Policy 2.9 for federal </a:t>
            </a:r>
            <a:r>
              <a:rPr kumimoji="0" lang="en-US" sz="1400" b="0" i="1"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award expenditures </a:t>
            </a:r>
            <a:r>
              <a:rPr kumimoji="0" 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tab pos="4114800" algn="l"/>
                <a:tab pos="4572000" algn="l"/>
              </a:tabLst>
              <a:defRPr/>
            </a:pPr>
            <a:r>
              <a:rPr kumimoji="0" 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114800" algn="l"/>
                <a:tab pos="4572000" algn="l"/>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Policy 2.2.1 - Special </a:t>
            </a:r>
            <a:r>
              <a:rPr kumimoji="0" 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Approvals </a:t>
            </a:r>
            <a:r>
              <a:rPr kumimoji="0" lang="en-US" sz="1400" b="0" i="1"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adds an approval for federal award expenditures by fund type to ensure compliance with OMB requirements</a:t>
            </a:r>
            <a:endParaRPr kumimoji="0" lang="en-US" sz="18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p:cNvSpPr txBox="1"/>
          <p:nvPr/>
        </p:nvSpPr>
        <p:spPr>
          <a:xfrm>
            <a:off x="0" y="609600"/>
            <a:ext cx="9144000" cy="369332"/>
          </a:xfrm>
          <a:prstGeom prst="rect">
            <a:avLst/>
          </a:prstGeom>
          <a:blipFill>
            <a:blip r:embed="rId3" cstate="print"/>
            <a:tile tx="0" ty="0" sx="100000" sy="100000" flip="none" algn="tl"/>
          </a:blipFill>
        </p:spPr>
        <p:txBody>
          <a:bodyPr wrap="square" rtlCol="0">
            <a:spAutoFit/>
          </a:bodyPr>
          <a:lstStyle/>
          <a:p>
            <a:endParaRPr lang="en-US" dirty="0"/>
          </a:p>
        </p:txBody>
      </p:sp>
      <p:sp>
        <p:nvSpPr>
          <p:cNvPr id="11" name="TextBox 10"/>
          <p:cNvSpPr txBox="1"/>
          <p:nvPr/>
        </p:nvSpPr>
        <p:spPr>
          <a:xfrm>
            <a:off x="0" y="6488668"/>
            <a:ext cx="9144000" cy="369332"/>
          </a:xfrm>
          <a:prstGeom prst="rect">
            <a:avLst/>
          </a:prstGeom>
          <a:blipFill>
            <a:blip r:embed="rId3" cstate="print"/>
            <a:tile tx="0" ty="0" sx="100000" sy="100000" flip="none" algn="tl"/>
          </a:blipFill>
        </p:spPr>
        <p:txBody>
          <a:bodyPr wrap="square" rtlCol="0">
            <a:spAutoFit/>
          </a:bodyPr>
          <a:lstStyle/>
          <a:p>
            <a:endParaRPr lang="en-US" dirty="0"/>
          </a:p>
        </p:txBody>
      </p:sp>
      <p:pic>
        <p:nvPicPr>
          <p:cNvPr id="12" name="Picture 11" descr="wayne_header.gif"/>
          <p:cNvPicPr>
            <a:picLocks noChangeAspect="1"/>
          </p:cNvPicPr>
          <p:nvPr/>
        </p:nvPicPr>
        <p:blipFill>
          <a:blip r:embed="rId4" cstate="print"/>
          <a:srcRect/>
          <a:stretch>
            <a:fillRect/>
          </a:stretch>
        </p:blipFill>
        <p:spPr bwMode="auto">
          <a:xfrm>
            <a:off x="0" y="0"/>
            <a:ext cx="9144000" cy="609600"/>
          </a:xfrm>
          <a:prstGeom prst="rect">
            <a:avLst/>
          </a:prstGeom>
          <a:blipFill>
            <a:blip r:embed="rId3" cstate="print"/>
            <a:tile tx="0" ty="0" sx="100000" sy="100000" flip="none" algn="tl"/>
          </a:blipFill>
          <a:ln w="9525">
            <a:noFill/>
            <a:miter lim="800000"/>
            <a:headEnd/>
            <a:tailEnd/>
          </a:ln>
        </p:spPr>
      </p:pic>
    </p:spTree>
    <p:extLst>
      <p:ext uri="{BB962C8B-B14F-4D97-AF65-F5344CB8AC3E}">
        <p14:creationId xmlns:p14="http://schemas.microsoft.com/office/powerpoint/2010/main" val="37183274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4B46F145-4F69-45C5-9367-9280F7153057}" type="slidenum">
              <a:rPr lang="en-US" smtClean="0">
                <a:solidFill>
                  <a:schemeClr val="bg1"/>
                </a:solidFill>
              </a:rPr>
              <a:pPr/>
              <a:t>6</a:t>
            </a:fld>
            <a:endParaRPr lang="en-US" dirty="0">
              <a:solidFill>
                <a:schemeClr val="bg1"/>
              </a:solidFill>
            </a:endParaRPr>
          </a:p>
        </p:txBody>
      </p:sp>
      <p:sp>
        <p:nvSpPr>
          <p:cNvPr id="8" name="Subtitle 2"/>
          <p:cNvSpPr txBox="1">
            <a:spLocks/>
          </p:cNvSpPr>
          <p:nvPr/>
        </p:nvSpPr>
        <p:spPr>
          <a:xfrm>
            <a:off x="228600" y="1143000"/>
            <a:ext cx="8763000" cy="5257800"/>
          </a:xfrm>
          <a:prstGeom prst="rect">
            <a:avLst/>
          </a:prstGeom>
        </p:spPr>
        <p:txBody>
          <a:bodyPr/>
          <a:lstStyle/>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1400" b="0" i="0" u="none" strike="noStrike" kern="1200" cap="none" spc="0" normalizeH="0" baseline="0" noProof="0" dirty="0" smtClean="0">
              <a:ln>
                <a:noFill/>
              </a:ln>
              <a:solidFill>
                <a:schemeClr val="tx1"/>
              </a:solidFill>
              <a:effectLst/>
              <a:uLnTx/>
              <a:uFillTx/>
              <a:latin typeface="+mn-lt"/>
              <a:ea typeface="+mn-ea"/>
              <a:cs typeface="+mn-cs"/>
            </a:endParaRPr>
          </a:p>
          <a:p>
            <a:pPr marL="1200150" lvl="2" indent="-285750">
              <a:spcBef>
                <a:spcPct val="20000"/>
              </a:spcBef>
              <a:defRPr/>
            </a:pPr>
            <a:r>
              <a:rPr lang="en-US" sz="1400" dirty="0" smtClean="0"/>
              <a:t>						</a:t>
            </a:r>
            <a:endParaRPr kumimoji="0" lang="en-US" sz="1400" b="1" i="0" u="dbl" strike="noStrike" kern="1200" cap="none" spc="0" normalizeH="0" noProof="0" dirty="0" smtClean="0">
              <a:ln>
                <a:noFill/>
              </a:ln>
              <a:solidFill>
                <a:schemeClr val="tx1"/>
              </a:solidFill>
              <a:effectLst/>
              <a:uLnTx/>
              <a:uFillTx/>
              <a:latin typeface="+mn-lt"/>
              <a:ea typeface="+mn-ea"/>
              <a:cs typeface="+mn-cs"/>
            </a:endParaRPr>
          </a:p>
          <a:p>
            <a:pPr marL="742950" marR="0" lvl="1" indent="-285750" algn="l" defTabSz="914400" rtl="0" eaLnBrk="1" fontAlgn="auto" latinLnBrk="0" hangingPunct="1">
              <a:lnSpc>
                <a:spcPct val="100000"/>
              </a:lnSpc>
              <a:spcBef>
                <a:spcPct val="20000"/>
              </a:spcBef>
              <a:spcAft>
                <a:spcPts val="0"/>
              </a:spcAft>
              <a:buClrTx/>
              <a:buSzTx/>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2057400" marR="0" lvl="4" indent="-2286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0" name="TextBox 9"/>
          <p:cNvSpPr txBox="1"/>
          <p:nvPr/>
        </p:nvSpPr>
        <p:spPr>
          <a:xfrm>
            <a:off x="0" y="152400"/>
            <a:ext cx="9144000" cy="523220"/>
          </a:xfrm>
          <a:prstGeom prst="rect">
            <a:avLst/>
          </a:prstGeom>
          <a:noFill/>
        </p:spPr>
        <p:txBody>
          <a:bodyPr wrap="square" rtlCol="0" anchor="b">
            <a:spAutoFit/>
          </a:bodyPr>
          <a:lstStyle/>
          <a:p>
            <a:pPr algn="r"/>
            <a:r>
              <a:rPr lang="en-US" sz="2800" dirty="0" smtClean="0">
                <a:solidFill>
                  <a:schemeClr val="bg1"/>
                </a:solidFill>
                <a:latin typeface="+mj-lt"/>
              </a:rPr>
              <a:t>   Joint Parking Task Force Update</a:t>
            </a:r>
            <a:endParaRPr lang="en-US" sz="2800" dirty="0">
              <a:solidFill>
                <a:schemeClr val="bg1"/>
              </a:solidFill>
              <a:latin typeface="+mj-lt"/>
            </a:endParaRPr>
          </a:p>
        </p:txBody>
      </p:sp>
      <p:pic>
        <p:nvPicPr>
          <p:cNvPr id="11" name="Picture 10" descr="wayne_header.gif"/>
          <p:cNvPicPr>
            <a:picLocks noChangeAspect="1"/>
          </p:cNvPicPr>
          <p:nvPr/>
        </p:nvPicPr>
        <p:blipFill>
          <a:blip r:embed="rId3" cstate="print"/>
          <a:srcRect/>
          <a:stretch>
            <a:fillRect/>
          </a:stretch>
        </p:blipFill>
        <p:spPr bwMode="auto">
          <a:xfrm>
            <a:off x="0" y="0"/>
            <a:ext cx="9144000" cy="609600"/>
          </a:xfrm>
          <a:prstGeom prst="rect">
            <a:avLst/>
          </a:prstGeom>
          <a:blipFill>
            <a:blip r:embed="rId4" cstate="print"/>
            <a:tile tx="0" ty="0" sx="100000" sy="100000" flip="none" algn="tl"/>
          </a:blipFill>
          <a:ln w="9525">
            <a:noFill/>
            <a:miter lim="800000"/>
            <a:headEnd/>
            <a:tailEnd/>
          </a:ln>
        </p:spPr>
      </p:pic>
      <p:sp>
        <p:nvSpPr>
          <p:cNvPr id="17" name="TextBox 16"/>
          <p:cNvSpPr txBox="1"/>
          <p:nvPr/>
        </p:nvSpPr>
        <p:spPr>
          <a:xfrm>
            <a:off x="8001000" y="6477000"/>
            <a:ext cx="990600" cy="276999"/>
          </a:xfrm>
          <a:prstGeom prst="rect">
            <a:avLst/>
          </a:prstGeom>
          <a:noFill/>
        </p:spPr>
        <p:txBody>
          <a:bodyPr wrap="square" rtlCol="0">
            <a:spAutoFit/>
          </a:bodyPr>
          <a:lstStyle/>
          <a:p>
            <a:pPr algn="ctr"/>
            <a:r>
              <a:rPr lang="en-US" sz="1200" dirty="0" smtClean="0">
                <a:solidFill>
                  <a:schemeClr val="bg1"/>
                </a:solidFill>
              </a:rPr>
              <a:t>11</a:t>
            </a:r>
            <a:endParaRPr lang="en-US" sz="1200" dirty="0">
              <a:solidFill>
                <a:schemeClr val="bg1"/>
              </a:solidFill>
            </a:endParaRPr>
          </a:p>
        </p:txBody>
      </p:sp>
      <p:sp>
        <p:nvSpPr>
          <p:cNvPr id="13" name="TextBox 12"/>
          <p:cNvSpPr txBox="1"/>
          <p:nvPr/>
        </p:nvSpPr>
        <p:spPr>
          <a:xfrm>
            <a:off x="0" y="609600"/>
            <a:ext cx="9144000" cy="369332"/>
          </a:xfrm>
          <a:prstGeom prst="rect">
            <a:avLst/>
          </a:prstGeom>
          <a:blipFill>
            <a:blip r:embed="rId4" cstate="print"/>
            <a:tile tx="0" ty="0" sx="100000" sy="100000" flip="none" algn="tl"/>
          </a:blipFill>
        </p:spPr>
        <p:txBody>
          <a:bodyPr wrap="square" rtlCol="0">
            <a:spAutoFit/>
          </a:bodyPr>
          <a:lstStyle/>
          <a:p>
            <a:endParaRPr lang="en-US" dirty="0"/>
          </a:p>
        </p:txBody>
      </p:sp>
      <p:sp>
        <p:nvSpPr>
          <p:cNvPr id="14" name="TextBox 13"/>
          <p:cNvSpPr txBox="1"/>
          <p:nvPr/>
        </p:nvSpPr>
        <p:spPr>
          <a:xfrm>
            <a:off x="0" y="6488668"/>
            <a:ext cx="9144000" cy="369332"/>
          </a:xfrm>
          <a:prstGeom prst="rect">
            <a:avLst/>
          </a:prstGeom>
          <a:blipFill>
            <a:blip r:embed="rId4" cstate="print"/>
            <a:tile tx="0" ty="0" sx="100000" sy="100000" flip="none" algn="tl"/>
          </a:blipFill>
        </p:spPr>
        <p:txBody>
          <a:bodyPr wrap="square" rtlCol="0">
            <a:spAutoFit/>
          </a:bodyPr>
          <a:lstStyle/>
          <a:p>
            <a:endParaRPr lang="en-US" dirty="0"/>
          </a:p>
        </p:txBody>
      </p:sp>
      <p:sp>
        <p:nvSpPr>
          <p:cNvPr id="2" name="TextBox 1"/>
          <p:cNvSpPr txBox="1"/>
          <p:nvPr/>
        </p:nvSpPr>
        <p:spPr>
          <a:xfrm>
            <a:off x="8686800" y="6400800"/>
            <a:ext cx="457200" cy="369332"/>
          </a:xfrm>
          <a:prstGeom prst="rect">
            <a:avLst/>
          </a:prstGeom>
          <a:noFill/>
        </p:spPr>
        <p:txBody>
          <a:bodyPr wrap="square" rtlCol="0">
            <a:spAutoFit/>
          </a:bodyPr>
          <a:lstStyle/>
          <a:p>
            <a:r>
              <a:rPr lang="en-US" dirty="0" smtClean="0"/>
              <a:t>14</a:t>
            </a:r>
            <a:endParaRPr lang="en-US" dirty="0"/>
          </a:p>
        </p:txBody>
      </p:sp>
      <p:sp>
        <p:nvSpPr>
          <p:cNvPr id="3" name="Rectangle 2"/>
          <p:cNvSpPr/>
          <p:nvPr/>
        </p:nvSpPr>
        <p:spPr>
          <a:xfrm>
            <a:off x="76200" y="1554676"/>
            <a:ext cx="8915400" cy="646331"/>
          </a:xfrm>
          <a:prstGeom prst="rect">
            <a:avLst/>
          </a:prstGeom>
        </p:spPr>
        <p:txBody>
          <a:bodyPr wrap="square">
            <a:spAutoFit/>
          </a:bodyPr>
          <a:lstStyle/>
          <a:p>
            <a:pPr marL="514350" lvl="0" indent="-514350">
              <a:buFont typeface="Wingdings" pitchFamily="2" charset="2"/>
              <a:buChar char="Ø"/>
              <a:defRPr/>
            </a:pPr>
            <a:endParaRPr lang="en-US" dirty="0" smtClean="0">
              <a:latin typeface="Times New Roman" pitchFamily="18" charset="0"/>
              <a:cs typeface="Times New Roman" pitchFamily="18" charset="0"/>
            </a:endParaRPr>
          </a:p>
          <a:p>
            <a:pPr marL="514350" lvl="0" indent="-514350">
              <a:buFont typeface="Wingdings" pitchFamily="2" charset="2"/>
              <a:buChar char="Ø"/>
              <a:defRPr/>
            </a:pPr>
            <a:endParaRPr lang="en-US" dirty="0">
              <a:latin typeface="Times New Roman" pitchFamily="18" charset="0"/>
              <a:cs typeface="Times New Roman"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3985044350"/>
              </p:ext>
            </p:extLst>
          </p:nvPr>
        </p:nvGraphicFramePr>
        <p:xfrm>
          <a:off x="227045" y="1050778"/>
          <a:ext cx="8610600" cy="5219380"/>
        </p:xfrm>
        <a:graphic>
          <a:graphicData uri="http://schemas.openxmlformats.org/drawingml/2006/table">
            <a:tbl>
              <a:tblPr firstRow="1">
                <a:tableStyleId>{793D81CF-94F2-401A-BA57-92F5A7B2D0C5}</a:tableStyleId>
              </a:tblPr>
              <a:tblGrid>
                <a:gridCol w="8610600">
                  <a:extLst>
                    <a:ext uri="{9D8B030D-6E8A-4147-A177-3AD203B41FA5}">
                      <a16:colId xmlns:a16="http://schemas.microsoft.com/office/drawing/2014/main" xmlns="" val="20000"/>
                    </a:ext>
                  </a:extLst>
                </a:gridCol>
              </a:tblGrid>
              <a:tr h="496402">
                <a:tc>
                  <a:txBody>
                    <a:bodyPr/>
                    <a:lstStyle/>
                    <a:p>
                      <a:pPr algn="ctr"/>
                      <a:r>
                        <a:rPr lang="en-US" sz="2400" dirty="0" smtClean="0">
                          <a:solidFill>
                            <a:srgbClr val="004C00"/>
                          </a:solidFill>
                          <a:latin typeface="Aharoni" pitchFamily="2" charset="-79"/>
                          <a:cs typeface="Aharoni" pitchFamily="2" charset="-79"/>
                        </a:rPr>
                        <a:t>APPM </a:t>
                      </a:r>
                      <a:r>
                        <a:rPr lang="en-US" sz="2800" b="1" dirty="0" smtClean="0">
                          <a:solidFill>
                            <a:srgbClr val="004C00"/>
                          </a:solidFill>
                          <a:latin typeface="+mn-lt"/>
                          <a:cs typeface="Aharoni" pitchFamily="2" charset="-79"/>
                        </a:rPr>
                        <a:t>2.9 </a:t>
                      </a:r>
                      <a:r>
                        <a:rPr lang="en-US" sz="2400" dirty="0" smtClean="0">
                          <a:solidFill>
                            <a:srgbClr val="004C00"/>
                          </a:solidFill>
                          <a:latin typeface="Aharoni" pitchFamily="2" charset="-79"/>
                          <a:cs typeface="Aharoni" pitchFamily="2" charset="-79"/>
                        </a:rPr>
                        <a:t>- (OMB) Procurement Standards</a:t>
                      </a:r>
                      <a:endParaRPr lang="en-US" sz="2800" dirty="0">
                        <a:solidFill>
                          <a:srgbClr val="004C00"/>
                        </a:solidFill>
                        <a:latin typeface="Aharoni" pitchFamily="2" charset="-79"/>
                        <a:cs typeface="Aharoni" pitchFamily="2" charset="-79"/>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9FFE9"/>
                    </a:solidFill>
                  </a:tcPr>
                </a:tc>
                <a:extLst>
                  <a:ext uri="{0D108BD9-81ED-4DB2-BD59-A6C34878D82A}">
                    <a16:rowId xmlns:a16="http://schemas.microsoft.com/office/drawing/2014/main" xmlns="" val="10000"/>
                  </a:ext>
                </a:extLst>
              </a:tr>
              <a:tr h="4701220">
                <a:tc>
                  <a:txBody>
                    <a:bodyPr/>
                    <a:lstStyle/>
                    <a:p>
                      <a:pPr marL="0" lvl="0" indent="0">
                        <a:buFont typeface="Wingdings" pitchFamily="2" charset="2"/>
                        <a:buNone/>
                      </a:pPr>
                      <a:endParaRPr lang="en-US" sz="800" b="1" dirty="0" smtClean="0">
                        <a:latin typeface="Aparajita" pitchFamily="34" charset="0"/>
                        <a:cs typeface="Aparajita" pitchFamily="34" charset="0"/>
                      </a:endParaRP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endParaRPr lang="en-US" sz="2000" b="1" kern="1200" baseline="0" dirty="0" smtClean="0">
                        <a:solidFill>
                          <a:schemeClr val="dk1"/>
                        </a:solidFill>
                        <a:latin typeface="+mn-lt"/>
                        <a:ea typeface="+mn-ea"/>
                        <a:cs typeface="Aparajita" pitchFamily="34" charset="0"/>
                      </a:endParaRPr>
                    </a:p>
                    <a:p>
                      <a:pPr marL="742950" marR="0" lvl="1"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endParaRPr lang="en-US" sz="1800" b="1" baseline="0" dirty="0" smtClean="0">
                        <a:latin typeface="+mn-lt"/>
                        <a:cs typeface="Aparajita" pitchFamily="34" charset="0"/>
                      </a:endParaRPr>
                    </a:p>
                    <a:p>
                      <a:pPr marL="288925"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800" b="1" baseline="0" dirty="0" smtClean="0">
                        <a:latin typeface="+mn-lt"/>
                        <a:cs typeface="Aparajita" pitchFamily="34" charset="0"/>
                      </a:endParaRP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endParaRPr lang="en-US" sz="2000" b="1" kern="1200" baseline="0" dirty="0" smtClean="0">
                        <a:solidFill>
                          <a:schemeClr val="dk1"/>
                        </a:solidFill>
                        <a:latin typeface="+mn-lt"/>
                        <a:ea typeface="+mn-ea"/>
                        <a:cs typeface="Aparajita" pitchFamily="34" charset="0"/>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2000" b="1" kern="1200" baseline="0" dirty="0" smtClean="0">
                        <a:solidFill>
                          <a:schemeClr val="dk1"/>
                        </a:solidFill>
                        <a:latin typeface="+mn-lt"/>
                        <a:ea typeface="+mn-ea"/>
                        <a:cs typeface="Aparajita" pitchFamily="34" charset="0"/>
                      </a:endParaRP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endParaRPr lang="en-US" sz="1800" b="1" kern="1200" baseline="0" dirty="0" smtClean="0">
                        <a:solidFill>
                          <a:schemeClr val="dk1"/>
                        </a:solidFill>
                        <a:latin typeface="+mn-lt"/>
                        <a:ea typeface="+mn-ea"/>
                        <a:cs typeface="Aparajita"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bl>
          </a:graphicData>
        </a:graphic>
      </p:graphicFrame>
      <p:sp>
        <p:nvSpPr>
          <p:cNvPr id="4" name="TextBox 3"/>
          <p:cNvSpPr txBox="1"/>
          <p:nvPr/>
        </p:nvSpPr>
        <p:spPr>
          <a:xfrm>
            <a:off x="455645" y="1297702"/>
            <a:ext cx="8077200" cy="5262979"/>
          </a:xfrm>
          <a:prstGeom prst="rect">
            <a:avLst/>
          </a:prstGeom>
          <a:noFill/>
        </p:spPr>
        <p:txBody>
          <a:bodyPr wrap="square" rtlCol="0">
            <a:spAutoFit/>
          </a:bodyPr>
          <a:lstStyle/>
          <a:p>
            <a:pPr marL="285750" indent="-285750">
              <a:buFont typeface="Wingdings" pitchFamily="2" charset="2"/>
              <a:buChar char="Ø"/>
              <a:defRPr/>
            </a:pPr>
            <a:endParaRPr lang="en-US" sz="2000" b="1" dirty="0" smtClean="0">
              <a:solidFill>
                <a:schemeClr val="dk1"/>
              </a:solidFill>
              <a:cs typeface="Aparajita" pitchFamily="34" charset="0"/>
            </a:endParaRPr>
          </a:p>
          <a:p>
            <a:pPr marL="517525" indent="-228600">
              <a:buFont typeface="Arial" panose="020B0604020202020204" pitchFamily="34" charset="0"/>
              <a:buChar char="•"/>
              <a:defRPr/>
            </a:pPr>
            <a:r>
              <a:rPr lang="en-US" b="1" dirty="0" smtClean="0">
                <a:cs typeface="Aparajita" pitchFamily="34" charset="0"/>
              </a:rPr>
              <a:t>New Policy applicable to Bid Limits for federal award purchases </a:t>
            </a:r>
          </a:p>
          <a:p>
            <a:pPr marL="517525" indent="-228600">
              <a:buFont typeface="Arial" panose="020B0604020202020204" pitchFamily="34" charset="0"/>
              <a:buChar char="•"/>
              <a:defRPr/>
            </a:pPr>
            <a:endParaRPr lang="en-US" b="1" dirty="0">
              <a:cs typeface="Aparajita" pitchFamily="34" charset="0"/>
            </a:endParaRPr>
          </a:p>
          <a:p>
            <a:pPr marL="517525" indent="-228600">
              <a:buFont typeface="Arial" panose="020B0604020202020204" pitchFamily="34" charset="0"/>
              <a:buChar char="•"/>
              <a:defRPr/>
            </a:pPr>
            <a:r>
              <a:rPr lang="en-US" b="1" dirty="0" smtClean="0">
                <a:cs typeface="Aparajita" pitchFamily="34" charset="0"/>
              </a:rPr>
              <a:t>Adoption of the OMB Uniform Guidelines / Procurement </a:t>
            </a:r>
            <a:r>
              <a:rPr lang="en-US" b="1" dirty="0">
                <a:cs typeface="Aparajita" pitchFamily="34" charset="0"/>
              </a:rPr>
              <a:t>Standards Sections </a:t>
            </a:r>
            <a:r>
              <a:rPr lang="en-US" b="1" dirty="0">
                <a:cs typeface="Aparajita" pitchFamily="34" charset="0"/>
                <a:hlinkClick r:id="rId5"/>
              </a:rPr>
              <a:t>200.317 through </a:t>
            </a:r>
            <a:r>
              <a:rPr lang="en-US" b="1" dirty="0" smtClean="0">
                <a:cs typeface="Aparajita" pitchFamily="34" charset="0"/>
                <a:hlinkClick r:id="rId5"/>
              </a:rPr>
              <a:t>200.326</a:t>
            </a:r>
            <a:r>
              <a:rPr lang="en-US" b="1" dirty="0" smtClean="0">
                <a:cs typeface="Aparajita" pitchFamily="34" charset="0"/>
              </a:rPr>
              <a:t> (</a:t>
            </a:r>
            <a:r>
              <a:rPr lang="en-US" b="1" dirty="0">
                <a:cs typeface="Aparajita" pitchFamily="34" charset="0"/>
              </a:rPr>
              <a:t>as found on the Electronic Code of Federal Regulations (</a:t>
            </a:r>
            <a:r>
              <a:rPr lang="en-US" b="1" dirty="0" err="1">
                <a:cs typeface="Aparajita" pitchFamily="34" charset="0"/>
              </a:rPr>
              <a:t>eCFR</a:t>
            </a:r>
            <a:r>
              <a:rPr lang="en-US" b="1" dirty="0">
                <a:cs typeface="Aparajita" pitchFamily="34" charset="0"/>
              </a:rPr>
              <a:t>) for </a:t>
            </a:r>
            <a:r>
              <a:rPr lang="en-US" b="1" dirty="0" smtClean="0">
                <a:cs typeface="Aparajita" pitchFamily="34" charset="0"/>
              </a:rPr>
              <a:t>NSF </a:t>
            </a:r>
            <a:r>
              <a:rPr lang="en-US" b="1" dirty="0">
                <a:cs typeface="Aparajita" pitchFamily="34" charset="0"/>
              </a:rPr>
              <a:t>awards or funding amendments </a:t>
            </a:r>
            <a:r>
              <a:rPr lang="en-US" b="1" dirty="0" smtClean="0">
                <a:cs typeface="Aparajita" pitchFamily="34" charset="0"/>
              </a:rPr>
              <a:t>as </a:t>
            </a:r>
            <a:r>
              <a:rPr lang="en-US" b="1" dirty="0">
                <a:cs typeface="Aparajita" pitchFamily="34" charset="0"/>
              </a:rPr>
              <a:t>of March 01, 2018, </a:t>
            </a:r>
            <a:r>
              <a:rPr lang="en-US" b="1" dirty="0" smtClean="0">
                <a:cs typeface="Aparajita" pitchFamily="34" charset="0"/>
              </a:rPr>
              <a:t>and all </a:t>
            </a:r>
            <a:r>
              <a:rPr lang="en-US" b="1" dirty="0">
                <a:cs typeface="Aparajita" pitchFamily="34" charset="0"/>
              </a:rPr>
              <a:t>other federal awards or amendments </a:t>
            </a:r>
            <a:r>
              <a:rPr lang="en-US" b="1" dirty="0" smtClean="0">
                <a:cs typeface="Aparajita" pitchFamily="34" charset="0"/>
              </a:rPr>
              <a:t>as of </a:t>
            </a:r>
            <a:r>
              <a:rPr lang="en-US" b="1" dirty="0">
                <a:cs typeface="Aparajita" pitchFamily="34" charset="0"/>
              </a:rPr>
              <a:t>October 1, 2018.  </a:t>
            </a:r>
            <a:endParaRPr lang="en-US" b="1" dirty="0" smtClean="0">
              <a:cs typeface="Aparajita" pitchFamily="34" charset="0"/>
            </a:endParaRPr>
          </a:p>
          <a:p>
            <a:pPr marL="517525" indent="-228600">
              <a:buFont typeface="Arial" panose="020B0604020202020204" pitchFamily="34" charset="0"/>
              <a:buChar char="•"/>
              <a:defRPr/>
            </a:pPr>
            <a:endParaRPr lang="en-US" b="1" dirty="0">
              <a:cs typeface="Aparajita" pitchFamily="34" charset="0"/>
            </a:endParaRPr>
          </a:p>
          <a:p>
            <a:pPr marL="517525" indent="-228600">
              <a:buFont typeface="Arial" panose="020B0604020202020204" pitchFamily="34" charset="0"/>
              <a:buChar char="•"/>
              <a:defRPr/>
            </a:pPr>
            <a:r>
              <a:rPr lang="en-US" b="1" dirty="0">
                <a:cs typeface="Aparajita" pitchFamily="34" charset="0"/>
              </a:rPr>
              <a:t>Defines Bid types and limits</a:t>
            </a:r>
          </a:p>
          <a:p>
            <a:pPr marL="974725" lvl="1" indent="-228600">
              <a:buFont typeface="Arial" panose="020B0604020202020204" pitchFamily="34" charset="0"/>
              <a:buChar char="•"/>
              <a:defRPr/>
            </a:pPr>
            <a:r>
              <a:rPr lang="en-US" b="1" dirty="0">
                <a:cs typeface="Aparajita" pitchFamily="34" charset="0"/>
              </a:rPr>
              <a:t>Simplified Acquisition Threshold (below $250,000)</a:t>
            </a:r>
          </a:p>
          <a:p>
            <a:pPr marL="1431925" lvl="2" indent="-228600">
              <a:buFont typeface="Arial" panose="020B0604020202020204" pitchFamily="34" charset="0"/>
              <a:buChar char="•"/>
              <a:defRPr/>
            </a:pPr>
            <a:r>
              <a:rPr lang="en-US" b="1" dirty="0">
                <a:cs typeface="Aparajita" pitchFamily="34" charset="0"/>
              </a:rPr>
              <a:t>Micro Purchase (below $10,000 </a:t>
            </a:r>
            <a:r>
              <a:rPr lang="en-US" sz="1400" b="1" dirty="0">
                <a:solidFill>
                  <a:srgbClr val="6C0000"/>
                </a:solidFill>
                <a:cs typeface="Aparajita" pitchFamily="34" charset="0"/>
              </a:rPr>
              <a:t>**</a:t>
            </a:r>
            <a:r>
              <a:rPr lang="en-US" b="1" dirty="0">
                <a:cs typeface="Aparajita" pitchFamily="34" charset="0"/>
              </a:rPr>
              <a:t>), </a:t>
            </a:r>
          </a:p>
          <a:p>
            <a:pPr marL="1431925" lvl="2" indent="-228600">
              <a:buFont typeface="Arial" panose="020B0604020202020204" pitchFamily="34" charset="0"/>
              <a:buChar char="•"/>
              <a:defRPr/>
            </a:pPr>
            <a:r>
              <a:rPr lang="en-US" b="1" dirty="0">
                <a:cs typeface="Aparajita" pitchFamily="34" charset="0"/>
              </a:rPr>
              <a:t>Small Purchase (10,000 - $249,999 </a:t>
            </a:r>
            <a:r>
              <a:rPr lang="en-US" sz="1400" b="1" dirty="0">
                <a:solidFill>
                  <a:srgbClr val="6C0000"/>
                </a:solidFill>
                <a:cs typeface="Aparajita" pitchFamily="34" charset="0"/>
              </a:rPr>
              <a:t>**</a:t>
            </a:r>
            <a:r>
              <a:rPr lang="en-US" b="1" dirty="0">
                <a:cs typeface="Aparajita" pitchFamily="34" charset="0"/>
              </a:rPr>
              <a:t>) </a:t>
            </a:r>
            <a:br>
              <a:rPr lang="en-US" b="1" dirty="0">
                <a:cs typeface="Aparajita" pitchFamily="34" charset="0"/>
              </a:rPr>
            </a:br>
            <a:r>
              <a:rPr lang="en-US" sz="1400" b="1" i="1" dirty="0">
                <a:solidFill>
                  <a:srgbClr val="6C0000"/>
                </a:solidFill>
                <a:cs typeface="Aparajita" pitchFamily="34" charset="0"/>
              </a:rPr>
              <a:t>** </a:t>
            </a:r>
            <a:r>
              <a:rPr lang="en-US" sz="1400" b="1" i="1" dirty="0">
                <a:cs typeface="Aparajita" pitchFamily="34" charset="0"/>
              </a:rPr>
              <a:t>WSU limit increased to $25,000 as an exception based on Wayne State University’s Single Audit Act</a:t>
            </a:r>
          </a:p>
          <a:p>
            <a:pPr marL="974725" lvl="1" indent="-228600">
              <a:buFont typeface="Arial" panose="020B0604020202020204" pitchFamily="34" charset="0"/>
              <a:buChar char="•"/>
              <a:defRPr/>
            </a:pPr>
            <a:r>
              <a:rPr lang="en-US" b="1" dirty="0">
                <a:cs typeface="Aparajita" pitchFamily="34" charset="0"/>
              </a:rPr>
              <a:t>Sealed Bids, and </a:t>
            </a:r>
          </a:p>
          <a:p>
            <a:pPr marL="974725" lvl="1" indent="-228600">
              <a:buFont typeface="Arial" panose="020B0604020202020204" pitchFamily="34" charset="0"/>
              <a:buChar char="•"/>
              <a:defRPr/>
            </a:pPr>
            <a:r>
              <a:rPr lang="en-US" b="1" dirty="0">
                <a:cs typeface="Aparajita" pitchFamily="34" charset="0"/>
              </a:rPr>
              <a:t>Competitive Proposals </a:t>
            </a:r>
            <a:endParaRPr lang="en-US" b="1" dirty="0" smtClean="0">
              <a:cs typeface="Aparajita" pitchFamily="34" charset="0"/>
            </a:endParaRPr>
          </a:p>
          <a:p>
            <a:pPr marL="288925">
              <a:defRPr/>
            </a:pPr>
            <a:r>
              <a:rPr lang="en-US" b="1" dirty="0" smtClean="0">
                <a:cs typeface="Aparajita" pitchFamily="34" charset="0"/>
              </a:rPr>
              <a:t> </a:t>
            </a:r>
          </a:p>
          <a:p>
            <a:pPr marL="517525" indent="-228600">
              <a:buFont typeface="Arial" panose="020B0604020202020204" pitchFamily="34" charset="0"/>
              <a:buChar char="•"/>
              <a:defRPr/>
            </a:pPr>
            <a:r>
              <a:rPr lang="en-US" b="1" dirty="0" smtClean="0"/>
              <a:t>Bid Waiver procedure is the same, with a lower limit</a:t>
            </a:r>
          </a:p>
          <a:p>
            <a:pPr marL="517525" indent="-228600">
              <a:buFont typeface="Arial" panose="020B0604020202020204" pitchFamily="34" charset="0"/>
              <a:buChar char="•"/>
              <a:defRPr/>
            </a:pPr>
            <a:r>
              <a:rPr lang="en-US" b="1" dirty="0" smtClean="0"/>
              <a:t>Special </a:t>
            </a:r>
            <a:r>
              <a:rPr lang="en-US" b="1" dirty="0" smtClean="0"/>
              <a:t>Approval in Procurement to monitor compliance with Standards</a:t>
            </a:r>
          </a:p>
        </p:txBody>
      </p:sp>
    </p:spTree>
    <p:extLst>
      <p:ext uri="{BB962C8B-B14F-4D97-AF65-F5344CB8AC3E}">
        <p14:creationId xmlns:p14="http://schemas.microsoft.com/office/powerpoint/2010/main" val="4030339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4B46F145-4F69-45C5-9367-9280F7153057}" type="slidenum">
              <a:rPr lang="en-US" smtClean="0">
                <a:solidFill>
                  <a:schemeClr val="bg1"/>
                </a:solidFill>
              </a:rPr>
              <a:pPr/>
              <a:t>7</a:t>
            </a:fld>
            <a:endParaRPr lang="en-US" dirty="0">
              <a:solidFill>
                <a:schemeClr val="bg1"/>
              </a:solidFill>
            </a:endParaRPr>
          </a:p>
        </p:txBody>
      </p:sp>
      <p:sp>
        <p:nvSpPr>
          <p:cNvPr id="8" name="Subtitle 2"/>
          <p:cNvSpPr txBox="1">
            <a:spLocks/>
          </p:cNvSpPr>
          <p:nvPr/>
        </p:nvSpPr>
        <p:spPr>
          <a:xfrm>
            <a:off x="228600" y="1143000"/>
            <a:ext cx="8763000" cy="5257800"/>
          </a:xfrm>
          <a:prstGeom prst="rect">
            <a:avLst/>
          </a:prstGeom>
        </p:spPr>
        <p:txBody>
          <a:bodyPr/>
          <a:lstStyle/>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1400" b="0" i="0" u="none" strike="noStrike" kern="1200" cap="none" spc="0" normalizeH="0" baseline="0" noProof="0" dirty="0" smtClean="0">
              <a:ln>
                <a:noFill/>
              </a:ln>
              <a:solidFill>
                <a:schemeClr val="tx1"/>
              </a:solidFill>
              <a:effectLst/>
              <a:uLnTx/>
              <a:uFillTx/>
              <a:latin typeface="+mn-lt"/>
              <a:ea typeface="+mn-ea"/>
              <a:cs typeface="+mn-cs"/>
            </a:endParaRPr>
          </a:p>
          <a:p>
            <a:pPr marL="1200150" lvl="2" indent="-285750">
              <a:spcBef>
                <a:spcPct val="20000"/>
              </a:spcBef>
              <a:defRPr/>
            </a:pPr>
            <a:r>
              <a:rPr lang="en-US" sz="1400" dirty="0" smtClean="0"/>
              <a:t>						</a:t>
            </a:r>
            <a:endParaRPr kumimoji="0" lang="en-US" sz="1400" b="1" i="0" u="dbl" strike="noStrike" kern="1200" cap="none" spc="0" normalizeH="0" noProof="0" dirty="0" smtClean="0">
              <a:ln>
                <a:noFill/>
              </a:ln>
              <a:solidFill>
                <a:schemeClr val="tx1"/>
              </a:solidFill>
              <a:effectLst/>
              <a:uLnTx/>
              <a:uFillTx/>
              <a:latin typeface="+mn-lt"/>
              <a:ea typeface="+mn-ea"/>
              <a:cs typeface="+mn-cs"/>
            </a:endParaRPr>
          </a:p>
          <a:p>
            <a:pPr marL="742950" marR="0" lvl="1" indent="-285750" algn="l" defTabSz="914400" rtl="0" eaLnBrk="1" fontAlgn="auto" latinLnBrk="0" hangingPunct="1">
              <a:lnSpc>
                <a:spcPct val="100000"/>
              </a:lnSpc>
              <a:spcBef>
                <a:spcPct val="20000"/>
              </a:spcBef>
              <a:spcAft>
                <a:spcPts val="0"/>
              </a:spcAft>
              <a:buClrTx/>
              <a:buSzTx/>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2057400" marR="0" lvl="4" indent="-2286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0" name="TextBox 9"/>
          <p:cNvSpPr txBox="1"/>
          <p:nvPr/>
        </p:nvSpPr>
        <p:spPr>
          <a:xfrm>
            <a:off x="0" y="152400"/>
            <a:ext cx="9144000" cy="523220"/>
          </a:xfrm>
          <a:prstGeom prst="rect">
            <a:avLst/>
          </a:prstGeom>
          <a:noFill/>
        </p:spPr>
        <p:txBody>
          <a:bodyPr wrap="square" rtlCol="0" anchor="b">
            <a:spAutoFit/>
          </a:bodyPr>
          <a:lstStyle/>
          <a:p>
            <a:pPr algn="r"/>
            <a:r>
              <a:rPr lang="en-US" sz="2800" dirty="0" smtClean="0">
                <a:solidFill>
                  <a:schemeClr val="bg1"/>
                </a:solidFill>
                <a:latin typeface="+mj-lt"/>
              </a:rPr>
              <a:t>   Joint Parking Task Force Update</a:t>
            </a:r>
            <a:endParaRPr lang="en-US" sz="2800" dirty="0">
              <a:solidFill>
                <a:schemeClr val="bg1"/>
              </a:solidFill>
              <a:latin typeface="+mj-lt"/>
            </a:endParaRPr>
          </a:p>
        </p:txBody>
      </p:sp>
      <p:pic>
        <p:nvPicPr>
          <p:cNvPr id="11" name="Picture 10" descr="wayne_header.gif"/>
          <p:cNvPicPr>
            <a:picLocks noChangeAspect="1"/>
          </p:cNvPicPr>
          <p:nvPr/>
        </p:nvPicPr>
        <p:blipFill>
          <a:blip r:embed="rId3" cstate="print"/>
          <a:srcRect/>
          <a:stretch>
            <a:fillRect/>
          </a:stretch>
        </p:blipFill>
        <p:spPr bwMode="auto">
          <a:xfrm>
            <a:off x="0" y="0"/>
            <a:ext cx="9144000" cy="609600"/>
          </a:xfrm>
          <a:prstGeom prst="rect">
            <a:avLst/>
          </a:prstGeom>
          <a:blipFill>
            <a:blip r:embed="rId4" cstate="print"/>
            <a:tile tx="0" ty="0" sx="100000" sy="100000" flip="none" algn="tl"/>
          </a:blipFill>
          <a:ln w="9525">
            <a:noFill/>
            <a:miter lim="800000"/>
            <a:headEnd/>
            <a:tailEnd/>
          </a:ln>
        </p:spPr>
      </p:pic>
      <p:sp>
        <p:nvSpPr>
          <p:cNvPr id="17" name="TextBox 16"/>
          <p:cNvSpPr txBox="1"/>
          <p:nvPr/>
        </p:nvSpPr>
        <p:spPr>
          <a:xfrm>
            <a:off x="8001000" y="6477000"/>
            <a:ext cx="990600" cy="276999"/>
          </a:xfrm>
          <a:prstGeom prst="rect">
            <a:avLst/>
          </a:prstGeom>
          <a:noFill/>
        </p:spPr>
        <p:txBody>
          <a:bodyPr wrap="square" rtlCol="0">
            <a:spAutoFit/>
          </a:bodyPr>
          <a:lstStyle/>
          <a:p>
            <a:pPr algn="ctr"/>
            <a:r>
              <a:rPr lang="en-US" sz="1200" dirty="0" smtClean="0">
                <a:solidFill>
                  <a:schemeClr val="bg1"/>
                </a:solidFill>
              </a:rPr>
              <a:t>11</a:t>
            </a:r>
            <a:endParaRPr lang="en-US" sz="1200" dirty="0">
              <a:solidFill>
                <a:schemeClr val="bg1"/>
              </a:solidFill>
            </a:endParaRPr>
          </a:p>
        </p:txBody>
      </p:sp>
      <p:sp>
        <p:nvSpPr>
          <p:cNvPr id="13" name="TextBox 12"/>
          <p:cNvSpPr txBox="1"/>
          <p:nvPr/>
        </p:nvSpPr>
        <p:spPr>
          <a:xfrm>
            <a:off x="0" y="609600"/>
            <a:ext cx="9144000" cy="369332"/>
          </a:xfrm>
          <a:prstGeom prst="rect">
            <a:avLst/>
          </a:prstGeom>
          <a:blipFill>
            <a:blip r:embed="rId4" cstate="print"/>
            <a:tile tx="0" ty="0" sx="100000" sy="100000" flip="none" algn="tl"/>
          </a:blipFill>
        </p:spPr>
        <p:txBody>
          <a:bodyPr wrap="square" rtlCol="0">
            <a:spAutoFit/>
          </a:bodyPr>
          <a:lstStyle/>
          <a:p>
            <a:endParaRPr lang="en-US" dirty="0"/>
          </a:p>
        </p:txBody>
      </p:sp>
      <p:sp>
        <p:nvSpPr>
          <p:cNvPr id="14" name="TextBox 13"/>
          <p:cNvSpPr txBox="1"/>
          <p:nvPr/>
        </p:nvSpPr>
        <p:spPr>
          <a:xfrm>
            <a:off x="0" y="6488668"/>
            <a:ext cx="9144000" cy="369332"/>
          </a:xfrm>
          <a:prstGeom prst="rect">
            <a:avLst/>
          </a:prstGeom>
          <a:blipFill>
            <a:blip r:embed="rId4" cstate="print"/>
            <a:tile tx="0" ty="0" sx="100000" sy="100000" flip="none" algn="tl"/>
          </a:blipFill>
        </p:spPr>
        <p:txBody>
          <a:bodyPr wrap="square" rtlCol="0">
            <a:spAutoFit/>
          </a:bodyPr>
          <a:lstStyle/>
          <a:p>
            <a:endParaRPr lang="en-US" dirty="0"/>
          </a:p>
        </p:txBody>
      </p:sp>
      <p:sp>
        <p:nvSpPr>
          <p:cNvPr id="2" name="TextBox 1"/>
          <p:cNvSpPr txBox="1"/>
          <p:nvPr/>
        </p:nvSpPr>
        <p:spPr>
          <a:xfrm>
            <a:off x="8686800" y="6400800"/>
            <a:ext cx="457200" cy="369332"/>
          </a:xfrm>
          <a:prstGeom prst="rect">
            <a:avLst/>
          </a:prstGeom>
          <a:noFill/>
        </p:spPr>
        <p:txBody>
          <a:bodyPr wrap="square" rtlCol="0">
            <a:spAutoFit/>
          </a:bodyPr>
          <a:lstStyle/>
          <a:p>
            <a:r>
              <a:rPr lang="en-US" dirty="0" smtClean="0"/>
              <a:t>14</a:t>
            </a:r>
            <a:endParaRPr lang="en-US" dirty="0"/>
          </a:p>
        </p:txBody>
      </p:sp>
      <p:sp>
        <p:nvSpPr>
          <p:cNvPr id="3" name="Rectangle 2"/>
          <p:cNvSpPr/>
          <p:nvPr/>
        </p:nvSpPr>
        <p:spPr>
          <a:xfrm>
            <a:off x="76200" y="1554676"/>
            <a:ext cx="8915400" cy="646331"/>
          </a:xfrm>
          <a:prstGeom prst="rect">
            <a:avLst/>
          </a:prstGeom>
        </p:spPr>
        <p:txBody>
          <a:bodyPr wrap="square">
            <a:spAutoFit/>
          </a:bodyPr>
          <a:lstStyle/>
          <a:p>
            <a:pPr marL="514350" lvl="0" indent="-514350">
              <a:buFont typeface="Wingdings" pitchFamily="2" charset="2"/>
              <a:buChar char="Ø"/>
              <a:defRPr/>
            </a:pPr>
            <a:endParaRPr lang="en-US" dirty="0" smtClean="0">
              <a:latin typeface="Times New Roman" pitchFamily="18" charset="0"/>
              <a:cs typeface="Times New Roman" pitchFamily="18" charset="0"/>
            </a:endParaRPr>
          </a:p>
          <a:p>
            <a:pPr marL="514350" lvl="0" indent="-514350">
              <a:buFont typeface="Wingdings" pitchFamily="2" charset="2"/>
              <a:buChar char="Ø"/>
              <a:defRPr/>
            </a:pPr>
            <a:endParaRPr lang="en-US" dirty="0">
              <a:latin typeface="Times New Roman" pitchFamily="18" charset="0"/>
              <a:cs typeface="Times New Roman"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814915634"/>
              </p:ext>
            </p:extLst>
          </p:nvPr>
        </p:nvGraphicFramePr>
        <p:xfrm>
          <a:off x="227045" y="1050778"/>
          <a:ext cx="8610600" cy="5219380"/>
        </p:xfrm>
        <a:graphic>
          <a:graphicData uri="http://schemas.openxmlformats.org/drawingml/2006/table">
            <a:tbl>
              <a:tblPr firstRow="1">
                <a:tableStyleId>{793D81CF-94F2-401A-BA57-92F5A7B2D0C5}</a:tableStyleId>
              </a:tblPr>
              <a:tblGrid>
                <a:gridCol w="8610600">
                  <a:extLst>
                    <a:ext uri="{9D8B030D-6E8A-4147-A177-3AD203B41FA5}">
                      <a16:colId xmlns:a16="http://schemas.microsoft.com/office/drawing/2014/main" xmlns="" val="20000"/>
                    </a:ext>
                  </a:extLst>
                </a:gridCol>
              </a:tblGrid>
              <a:tr h="496402">
                <a:tc>
                  <a:txBody>
                    <a:bodyPr/>
                    <a:lstStyle/>
                    <a:p>
                      <a:pPr algn="ctr"/>
                      <a:r>
                        <a:rPr lang="en-US" sz="2400" dirty="0" smtClean="0">
                          <a:solidFill>
                            <a:srgbClr val="004C00"/>
                          </a:solidFill>
                          <a:latin typeface="Aharoni" pitchFamily="2" charset="-79"/>
                          <a:cs typeface="Aharoni" pitchFamily="2" charset="-79"/>
                        </a:rPr>
                        <a:t>APPM </a:t>
                      </a:r>
                      <a:r>
                        <a:rPr lang="en-US" sz="2800" b="1" dirty="0" smtClean="0">
                          <a:solidFill>
                            <a:srgbClr val="004C00"/>
                          </a:solidFill>
                          <a:latin typeface="+mn-lt"/>
                          <a:cs typeface="Aharoni" pitchFamily="2" charset="-79"/>
                        </a:rPr>
                        <a:t>2.1 </a:t>
                      </a:r>
                      <a:r>
                        <a:rPr lang="en-US" sz="2400" dirty="0" smtClean="0">
                          <a:solidFill>
                            <a:srgbClr val="004C00"/>
                          </a:solidFill>
                          <a:latin typeface="Aharoni" pitchFamily="2" charset="-79"/>
                          <a:cs typeface="Aharoni" pitchFamily="2" charset="-79"/>
                        </a:rPr>
                        <a:t>- General Procurement Guidelines </a:t>
                      </a:r>
                      <a:endParaRPr lang="en-US" sz="2800" dirty="0">
                        <a:solidFill>
                          <a:srgbClr val="004C00"/>
                        </a:solidFill>
                        <a:latin typeface="Aharoni" pitchFamily="2" charset="-79"/>
                        <a:cs typeface="Aharoni" pitchFamily="2" charset="-79"/>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9FFE9"/>
                    </a:solidFill>
                  </a:tcPr>
                </a:tc>
                <a:extLst>
                  <a:ext uri="{0D108BD9-81ED-4DB2-BD59-A6C34878D82A}">
                    <a16:rowId xmlns:a16="http://schemas.microsoft.com/office/drawing/2014/main" xmlns="" val="10000"/>
                  </a:ext>
                </a:extLst>
              </a:tr>
              <a:tr h="4701220">
                <a:tc>
                  <a:txBody>
                    <a:bodyPr/>
                    <a:lstStyle/>
                    <a:p>
                      <a:pPr marL="0" lvl="0" indent="0">
                        <a:buFont typeface="Wingdings" pitchFamily="2" charset="2"/>
                        <a:buNone/>
                      </a:pPr>
                      <a:endParaRPr lang="en-US" sz="800" b="1" dirty="0" smtClean="0">
                        <a:latin typeface="Aparajita" pitchFamily="34" charset="0"/>
                        <a:cs typeface="Aparajita" pitchFamily="34" charset="0"/>
                      </a:endParaRP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endParaRPr lang="en-US" sz="2000" b="1" kern="1200" baseline="0" dirty="0" smtClean="0">
                        <a:solidFill>
                          <a:schemeClr val="dk1"/>
                        </a:solidFill>
                        <a:latin typeface="+mn-lt"/>
                        <a:ea typeface="+mn-ea"/>
                        <a:cs typeface="Aparajita" pitchFamily="34" charset="0"/>
                      </a:endParaRPr>
                    </a:p>
                    <a:p>
                      <a:pPr marL="742950" marR="0" lvl="1"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endParaRPr lang="en-US" sz="1800" b="1" baseline="0" dirty="0" smtClean="0">
                        <a:latin typeface="+mn-lt"/>
                        <a:cs typeface="Aparajita" pitchFamily="34" charset="0"/>
                      </a:endParaRPr>
                    </a:p>
                    <a:p>
                      <a:pPr marL="288925"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800" b="1" baseline="0" dirty="0" smtClean="0">
                        <a:latin typeface="+mn-lt"/>
                        <a:cs typeface="Aparajita" pitchFamily="34" charset="0"/>
                      </a:endParaRP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endParaRPr lang="en-US" sz="2000" b="1" kern="1200" baseline="0" dirty="0" smtClean="0">
                        <a:solidFill>
                          <a:schemeClr val="dk1"/>
                        </a:solidFill>
                        <a:latin typeface="+mn-lt"/>
                        <a:ea typeface="+mn-ea"/>
                        <a:cs typeface="Aparajita" pitchFamily="34" charset="0"/>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2000" b="1" kern="1200" baseline="0" dirty="0" smtClean="0">
                        <a:solidFill>
                          <a:schemeClr val="dk1"/>
                        </a:solidFill>
                        <a:latin typeface="+mn-lt"/>
                        <a:ea typeface="+mn-ea"/>
                        <a:cs typeface="Aparajita" pitchFamily="34" charset="0"/>
                      </a:endParaRP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endParaRPr lang="en-US" sz="1800" b="1" kern="1200" baseline="0" dirty="0" smtClean="0">
                        <a:solidFill>
                          <a:schemeClr val="dk1"/>
                        </a:solidFill>
                        <a:latin typeface="+mn-lt"/>
                        <a:ea typeface="+mn-ea"/>
                        <a:cs typeface="Aparajita"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bl>
          </a:graphicData>
        </a:graphic>
      </p:graphicFrame>
      <p:sp>
        <p:nvSpPr>
          <p:cNvPr id="4" name="TextBox 3"/>
          <p:cNvSpPr txBox="1"/>
          <p:nvPr/>
        </p:nvSpPr>
        <p:spPr>
          <a:xfrm>
            <a:off x="609600" y="1554676"/>
            <a:ext cx="8077200" cy="2893100"/>
          </a:xfrm>
          <a:prstGeom prst="rect">
            <a:avLst/>
          </a:prstGeom>
          <a:noFill/>
        </p:spPr>
        <p:txBody>
          <a:bodyPr wrap="square" rtlCol="0">
            <a:spAutoFit/>
          </a:bodyPr>
          <a:lstStyle/>
          <a:p>
            <a:pPr marL="285750" indent="-285750">
              <a:buFont typeface="Wingdings" pitchFamily="2" charset="2"/>
              <a:buChar char="Ø"/>
              <a:defRPr/>
            </a:pPr>
            <a:endParaRPr lang="en-US" sz="2000" b="1" dirty="0" smtClean="0">
              <a:solidFill>
                <a:schemeClr val="dk1"/>
              </a:solidFill>
              <a:cs typeface="Aparajita" pitchFamily="34" charset="0"/>
            </a:endParaRPr>
          </a:p>
          <a:p>
            <a:pPr marL="517525" indent="-228600">
              <a:buFont typeface="Arial" panose="020B0604020202020204" pitchFamily="34" charset="0"/>
              <a:buChar char="•"/>
              <a:defRPr/>
            </a:pPr>
            <a:r>
              <a:rPr lang="en-US" b="1" dirty="0" smtClean="0">
                <a:cs typeface="Aparajita" pitchFamily="34" charset="0"/>
              </a:rPr>
              <a:t>Modified language related to the adoption of the OMB Uniform Guidelines / Procurement </a:t>
            </a:r>
            <a:r>
              <a:rPr lang="en-US" b="1" dirty="0">
                <a:cs typeface="Aparajita" pitchFamily="34" charset="0"/>
              </a:rPr>
              <a:t>Standards Sections 200.317 through </a:t>
            </a:r>
            <a:r>
              <a:rPr lang="en-US" b="1" dirty="0" smtClean="0">
                <a:cs typeface="Aparajita" pitchFamily="34" charset="0"/>
              </a:rPr>
              <a:t>200.326 </a:t>
            </a:r>
          </a:p>
          <a:p>
            <a:pPr marL="517525" indent="-228600">
              <a:buFont typeface="Arial" panose="020B0604020202020204" pitchFamily="34" charset="0"/>
              <a:buChar char="•"/>
              <a:defRPr/>
            </a:pPr>
            <a:endParaRPr lang="en-US" b="1" dirty="0">
              <a:cs typeface="Aparajita" pitchFamily="34" charset="0"/>
            </a:endParaRPr>
          </a:p>
          <a:p>
            <a:pPr marL="517525" indent="-228600">
              <a:buFont typeface="Arial" panose="020B0604020202020204" pitchFamily="34" charset="0"/>
              <a:buChar char="•"/>
              <a:defRPr/>
            </a:pPr>
            <a:r>
              <a:rPr lang="en-US" b="1" dirty="0" smtClean="0">
                <a:cs typeface="Aparajita" pitchFamily="34" charset="0"/>
              </a:rPr>
              <a:t>Broadened Scope to clarify applicability to all persons involved in purchase of materials </a:t>
            </a:r>
          </a:p>
          <a:p>
            <a:pPr marL="288925">
              <a:defRPr/>
            </a:pPr>
            <a:r>
              <a:rPr lang="en-US" b="1" dirty="0" smtClean="0">
                <a:cs typeface="Aparajita" pitchFamily="34" charset="0"/>
              </a:rPr>
              <a:t> </a:t>
            </a:r>
          </a:p>
          <a:p>
            <a:pPr marL="517525" indent="-228600">
              <a:buFont typeface="Arial" panose="020B0604020202020204" pitchFamily="34" charset="0"/>
              <a:buChar char="•"/>
              <a:defRPr/>
            </a:pPr>
            <a:r>
              <a:rPr lang="en-US" b="1" dirty="0" smtClean="0"/>
              <a:t>Added definition of </a:t>
            </a:r>
            <a:r>
              <a:rPr lang="en-US" b="1" dirty="0" err="1" smtClean="0"/>
              <a:t>WayneBuy</a:t>
            </a:r>
            <a:r>
              <a:rPr lang="en-US" b="1" dirty="0" smtClean="0"/>
              <a:t>, the University eProcurement system</a:t>
            </a:r>
          </a:p>
          <a:p>
            <a:pPr marL="517525" indent="-228600">
              <a:buFont typeface="Arial" panose="020B0604020202020204" pitchFamily="34" charset="0"/>
              <a:buChar char="•"/>
              <a:defRPr/>
            </a:pPr>
            <a:endParaRPr lang="en-US" b="1" dirty="0" smtClean="0"/>
          </a:p>
          <a:p>
            <a:pPr marL="517525" indent="-228600">
              <a:buFont typeface="Arial" panose="020B0604020202020204" pitchFamily="34" charset="0"/>
              <a:buChar char="•"/>
              <a:defRPr/>
            </a:pPr>
            <a:r>
              <a:rPr lang="en-US" b="1" dirty="0" smtClean="0"/>
              <a:t>Reorganized to fit the updated model for Policies of the APPM</a:t>
            </a:r>
          </a:p>
        </p:txBody>
      </p:sp>
    </p:spTree>
    <p:extLst>
      <p:ext uri="{BB962C8B-B14F-4D97-AF65-F5344CB8AC3E}">
        <p14:creationId xmlns:p14="http://schemas.microsoft.com/office/powerpoint/2010/main" val="424688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4B46F145-4F69-45C5-9367-9280F7153057}" type="slidenum">
              <a:rPr lang="en-US" smtClean="0">
                <a:solidFill>
                  <a:schemeClr val="bg1"/>
                </a:solidFill>
              </a:rPr>
              <a:pPr/>
              <a:t>8</a:t>
            </a:fld>
            <a:endParaRPr lang="en-US" dirty="0">
              <a:solidFill>
                <a:schemeClr val="bg1"/>
              </a:solidFill>
            </a:endParaRPr>
          </a:p>
        </p:txBody>
      </p:sp>
      <p:sp>
        <p:nvSpPr>
          <p:cNvPr id="8" name="Subtitle 2"/>
          <p:cNvSpPr txBox="1">
            <a:spLocks/>
          </p:cNvSpPr>
          <p:nvPr/>
        </p:nvSpPr>
        <p:spPr>
          <a:xfrm>
            <a:off x="228600" y="1143000"/>
            <a:ext cx="8763000" cy="5257800"/>
          </a:xfrm>
          <a:prstGeom prst="rect">
            <a:avLst/>
          </a:prstGeom>
        </p:spPr>
        <p:txBody>
          <a:bodyPr/>
          <a:lstStyle/>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1400" b="0" i="0" u="none" strike="noStrike" kern="1200" cap="none" spc="0" normalizeH="0" baseline="0" noProof="0" dirty="0" smtClean="0">
              <a:ln>
                <a:noFill/>
              </a:ln>
              <a:solidFill>
                <a:schemeClr val="tx1"/>
              </a:solidFill>
              <a:effectLst/>
              <a:uLnTx/>
              <a:uFillTx/>
              <a:latin typeface="+mn-lt"/>
              <a:ea typeface="+mn-ea"/>
              <a:cs typeface="+mn-cs"/>
            </a:endParaRPr>
          </a:p>
          <a:p>
            <a:pPr marL="1200150" lvl="2" indent="-285750">
              <a:spcBef>
                <a:spcPct val="20000"/>
              </a:spcBef>
              <a:defRPr/>
            </a:pPr>
            <a:r>
              <a:rPr lang="en-US" sz="1400" dirty="0" smtClean="0"/>
              <a:t>						</a:t>
            </a:r>
            <a:endParaRPr kumimoji="0" lang="en-US" sz="1400" b="1" i="0" u="dbl" strike="noStrike" kern="1200" cap="none" spc="0" normalizeH="0" noProof="0" dirty="0" smtClean="0">
              <a:ln>
                <a:noFill/>
              </a:ln>
              <a:solidFill>
                <a:schemeClr val="tx1"/>
              </a:solidFill>
              <a:effectLst/>
              <a:uLnTx/>
              <a:uFillTx/>
              <a:latin typeface="+mn-lt"/>
              <a:ea typeface="+mn-ea"/>
              <a:cs typeface="+mn-cs"/>
            </a:endParaRPr>
          </a:p>
          <a:p>
            <a:pPr marL="742950" marR="0" lvl="1" indent="-285750" algn="l" defTabSz="914400" rtl="0" eaLnBrk="1" fontAlgn="auto" latinLnBrk="0" hangingPunct="1">
              <a:lnSpc>
                <a:spcPct val="100000"/>
              </a:lnSpc>
              <a:spcBef>
                <a:spcPct val="20000"/>
              </a:spcBef>
              <a:spcAft>
                <a:spcPts val="0"/>
              </a:spcAft>
              <a:buClrTx/>
              <a:buSzTx/>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2057400" marR="0" lvl="4" indent="-2286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0" name="TextBox 9"/>
          <p:cNvSpPr txBox="1"/>
          <p:nvPr/>
        </p:nvSpPr>
        <p:spPr>
          <a:xfrm>
            <a:off x="0" y="152400"/>
            <a:ext cx="9144000" cy="523220"/>
          </a:xfrm>
          <a:prstGeom prst="rect">
            <a:avLst/>
          </a:prstGeom>
          <a:noFill/>
        </p:spPr>
        <p:txBody>
          <a:bodyPr wrap="square" rtlCol="0" anchor="b">
            <a:spAutoFit/>
          </a:bodyPr>
          <a:lstStyle/>
          <a:p>
            <a:pPr algn="r"/>
            <a:r>
              <a:rPr lang="en-US" sz="2800" dirty="0" smtClean="0">
                <a:solidFill>
                  <a:schemeClr val="bg1"/>
                </a:solidFill>
                <a:latin typeface="+mj-lt"/>
              </a:rPr>
              <a:t>   Joint Parking Task Force Update</a:t>
            </a:r>
            <a:endParaRPr lang="en-US" sz="2800" dirty="0">
              <a:solidFill>
                <a:schemeClr val="bg1"/>
              </a:solidFill>
              <a:latin typeface="+mj-lt"/>
            </a:endParaRPr>
          </a:p>
        </p:txBody>
      </p:sp>
      <p:pic>
        <p:nvPicPr>
          <p:cNvPr id="11" name="Picture 10" descr="wayne_header.gif"/>
          <p:cNvPicPr>
            <a:picLocks noChangeAspect="1"/>
          </p:cNvPicPr>
          <p:nvPr/>
        </p:nvPicPr>
        <p:blipFill>
          <a:blip r:embed="rId3" cstate="print"/>
          <a:srcRect/>
          <a:stretch>
            <a:fillRect/>
          </a:stretch>
        </p:blipFill>
        <p:spPr bwMode="auto">
          <a:xfrm>
            <a:off x="0" y="0"/>
            <a:ext cx="9144000" cy="609600"/>
          </a:xfrm>
          <a:prstGeom prst="rect">
            <a:avLst/>
          </a:prstGeom>
          <a:blipFill>
            <a:blip r:embed="rId4" cstate="print"/>
            <a:tile tx="0" ty="0" sx="100000" sy="100000" flip="none" algn="tl"/>
          </a:blipFill>
          <a:ln w="9525">
            <a:noFill/>
            <a:miter lim="800000"/>
            <a:headEnd/>
            <a:tailEnd/>
          </a:ln>
        </p:spPr>
      </p:pic>
      <p:sp>
        <p:nvSpPr>
          <p:cNvPr id="17" name="TextBox 16"/>
          <p:cNvSpPr txBox="1"/>
          <p:nvPr/>
        </p:nvSpPr>
        <p:spPr>
          <a:xfrm>
            <a:off x="8001000" y="6477000"/>
            <a:ext cx="990600" cy="276999"/>
          </a:xfrm>
          <a:prstGeom prst="rect">
            <a:avLst/>
          </a:prstGeom>
          <a:noFill/>
        </p:spPr>
        <p:txBody>
          <a:bodyPr wrap="square" rtlCol="0">
            <a:spAutoFit/>
          </a:bodyPr>
          <a:lstStyle/>
          <a:p>
            <a:pPr algn="ctr"/>
            <a:r>
              <a:rPr lang="en-US" sz="1200" dirty="0" smtClean="0">
                <a:solidFill>
                  <a:schemeClr val="bg1"/>
                </a:solidFill>
              </a:rPr>
              <a:t>11</a:t>
            </a:r>
            <a:endParaRPr lang="en-US" sz="1200" dirty="0">
              <a:solidFill>
                <a:schemeClr val="bg1"/>
              </a:solidFill>
            </a:endParaRPr>
          </a:p>
        </p:txBody>
      </p:sp>
      <p:sp>
        <p:nvSpPr>
          <p:cNvPr id="13" name="TextBox 12"/>
          <p:cNvSpPr txBox="1"/>
          <p:nvPr/>
        </p:nvSpPr>
        <p:spPr>
          <a:xfrm>
            <a:off x="0" y="609600"/>
            <a:ext cx="9144000" cy="369332"/>
          </a:xfrm>
          <a:prstGeom prst="rect">
            <a:avLst/>
          </a:prstGeom>
          <a:blipFill>
            <a:blip r:embed="rId4" cstate="print"/>
            <a:tile tx="0" ty="0" sx="100000" sy="100000" flip="none" algn="tl"/>
          </a:blipFill>
        </p:spPr>
        <p:txBody>
          <a:bodyPr wrap="square" rtlCol="0">
            <a:spAutoFit/>
          </a:bodyPr>
          <a:lstStyle/>
          <a:p>
            <a:endParaRPr lang="en-US" dirty="0"/>
          </a:p>
        </p:txBody>
      </p:sp>
      <p:sp>
        <p:nvSpPr>
          <p:cNvPr id="14" name="TextBox 13"/>
          <p:cNvSpPr txBox="1"/>
          <p:nvPr/>
        </p:nvSpPr>
        <p:spPr>
          <a:xfrm>
            <a:off x="0" y="6488668"/>
            <a:ext cx="9144000" cy="369332"/>
          </a:xfrm>
          <a:prstGeom prst="rect">
            <a:avLst/>
          </a:prstGeom>
          <a:blipFill>
            <a:blip r:embed="rId4" cstate="print"/>
            <a:tile tx="0" ty="0" sx="100000" sy="100000" flip="none" algn="tl"/>
          </a:blipFill>
        </p:spPr>
        <p:txBody>
          <a:bodyPr wrap="square" rtlCol="0">
            <a:spAutoFit/>
          </a:bodyPr>
          <a:lstStyle/>
          <a:p>
            <a:endParaRPr lang="en-US" dirty="0"/>
          </a:p>
        </p:txBody>
      </p:sp>
      <p:sp>
        <p:nvSpPr>
          <p:cNvPr id="2" name="TextBox 1"/>
          <p:cNvSpPr txBox="1"/>
          <p:nvPr/>
        </p:nvSpPr>
        <p:spPr>
          <a:xfrm>
            <a:off x="8686800" y="6400800"/>
            <a:ext cx="457200" cy="369332"/>
          </a:xfrm>
          <a:prstGeom prst="rect">
            <a:avLst/>
          </a:prstGeom>
          <a:noFill/>
        </p:spPr>
        <p:txBody>
          <a:bodyPr wrap="square" rtlCol="0">
            <a:spAutoFit/>
          </a:bodyPr>
          <a:lstStyle/>
          <a:p>
            <a:r>
              <a:rPr lang="en-US" dirty="0" smtClean="0"/>
              <a:t>14</a:t>
            </a:r>
            <a:endParaRPr lang="en-US" dirty="0"/>
          </a:p>
        </p:txBody>
      </p:sp>
      <p:sp>
        <p:nvSpPr>
          <p:cNvPr id="3" name="Rectangle 2"/>
          <p:cNvSpPr/>
          <p:nvPr/>
        </p:nvSpPr>
        <p:spPr>
          <a:xfrm>
            <a:off x="76200" y="1554676"/>
            <a:ext cx="8915400" cy="646331"/>
          </a:xfrm>
          <a:prstGeom prst="rect">
            <a:avLst/>
          </a:prstGeom>
        </p:spPr>
        <p:txBody>
          <a:bodyPr wrap="square">
            <a:spAutoFit/>
          </a:bodyPr>
          <a:lstStyle/>
          <a:p>
            <a:pPr marL="514350" lvl="0" indent="-514350">
              <a:buFont typeface="Wingdings" pitchFamily="2" charset="2"/>
              <a:buChar char="Ø"/>
              <a:defRPr/>
            </a:pPr>
            <a:endParaRPr lang="en-US" dirty="0" smtClean="0">
              <a:latin typeface="Times New Roman" pitchFamily="18" charset="0"/>
              <a:cs typeface="Times New Roman" pitchFamily="18" charset="0"/>
            </a:endParaRPr>
          </a:p>
          <a:p>
            <a:pPr marL="514350" lvl="0" indent="-514350">
              <a:buFont typeface="Wingdings" pitchFamily="2" charset="2"/>
              <a:buChar char="Ø"/>
              <a:defRPr/>
            </a:pPr>
            <a:endParaRPr lang="en-US" dirty="0">
              <a:latin typeface="Times New Roman" pitchFamily="18" charset="0"/>
              <a:cs typeface="Times New Roman"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3924296014"/>
              </p:ext>
            </p:extLst>
          </p:nvPr>
        </p:nvGraphicFramePr>
        <p:xfrm>
          <a:off x="227045" y="1050778"/>
          <a:ext cx="8610600" cy="5219380"/>
        </p:xfrm>
        <a:graphic>
          <a:graphicData uri="http://schemas.openxmlformats.org/drawingml/2006/table">
            <a:tbl>
              <a:tblPr firstRow="1">
                <a:tableStyleId>{793D81CF-94F2-401A-BA57-92F5A7B2D0C5}</a:tableStyleId>
              </a:tblPr>
              <a:tblGrid>
                <a:gridCol w="8610600">
                  <a:extLst>
                    <a:ext uri="{9D8B030D-6E8A-4147-A177-3AD203B41FA5}">
                      <a16:colId xmlns:a16="http://schemas.microsoft.com/office/drawing/2014/main" xmlns="" val="20000"/>
                    </a:ext>
                  </a:extLst>
                </a:gridCol>
              </a:tblGrid>
              <a:tr h="496402">
                <a:tc>
                  <a:txBody>
                    <a:bodyPr/>
                    <a:lstStyle/>
                    <a:p>
                      <a:pPr algn="ctr"/>
                      <a:r>
                        <a:rPr lang="en-US" sz="2400" dirty="0" smtClean="0">
                          <a:solidFill>
                            <a:srgbClr val="004C00"/>
                          </a:solidFill>
                          <a:latin typeface="Aharoni" pitchFamily="2" charset="-79"/>
                          <a:cs typeface="Aharoni" pitchFamily="2" charset="-79"/>
                        </a:rPr>
                        <a:t>APPM </a:t>
                      </a:r>
                      <a:r>
                        <a:rPr lang="en-US" sz="2800" b="1" dirty="0" smtClean="0">
                          <a:solidFill>
                            <a:srgbClr val="004C00"/>
                          </a:solidFill>
                          <a:latin typeface="+mn-lt"/>
                          <a:cs typeface="Aharoni" pitchFamily="2" charset="-79"/>
                        </a:rPr>
                        <a:t>2.2 </a:t>
                      </a:r>
                      <a:r>
                        <a:rPr lang="en-US" sz="2400" dirty="0" smtClean="0">
                          <a:solidFill>
                            <a:srgbClr val="004C00"/>
                          </a:solidFill>
                          <a:latin typeface="Aharoni" pitchFamily="2" charset="-79"/>
                          <a:cs typeface="Aharoni" pitchFamily="2" charset="-79"/>
                        </a:rPr>
                        <a:t>- Initiating A Request  </a:t>
                      </a:r>
                      <a:endParaRPr lang="en-US" sz="2800" dirty="0">
                        <a:solidFill>
                          <a:srgbClr val="004C00"/>
                        </a:solidFill>
                        <a:latin typeface="Aharoni" pitchFamily="2" charset="-79"/>
                        <a:cs typeface="Aharoni" pitchFamily="2" charset="-79"/>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9FFE9"/>
                    </a:solidFill>
                  </a:tcPr>
                </a:tc>
                <a:extLst>
                  <a:ext uri="{0D108BD9-81ED-4DB2-BD59-A6C34878D82A}">
                    <a16:rowId xmlns:a16="http://schemas.microsoft.com/office/drawing/2014/main" xmlns="" val="10000"/>
                  </a:ext>
                </a:extLst>
              </a:tr>
              <a:tr h="4701220">
                <a:tc>
                  <a:txBody>
                    <a:bodyPr/>
                    <a:lstStyle/>
                    <a:p>
                      <a:pPr marL="0" lvl="0" indent="0">
                        <a:buFont typeface="Wingdings" pitchFamily="2" charset="2"/>
                        <a:buNone/>
                      </a:pPr>
                      <a:endParaRPr lang="en-US" sz="800" b="1" dirty="0" smtClean="0">
                        <a:latin typeface="Aparajita" pitchFamily="34" charset="0"/>
                        <a:cs typeface="Aparajita" pitchFamily="34" charset="0"/>
                      </a:endParaRP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endParaRPr lang="en-US" sz="2000" b="1" kern="1200" baseline="0" dirty="0" smtClean="0">
                        <a:solidFill>
                          <a:schemeClr val="dk1"/>
                        </a:solidFill>
                        <a:latin typeface="+mn-lt"/>
                        <a:ea typeface="+mn-ea"/>
                        <a:cs typeface="Aparajita" pitchFamily="34" charset="0"/>
                      </a:endParaRPr>
                    </a:p>
                    <a:p>
                      <a:pPr marL="742950" marR="0" lvl="1"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endParaRPr lang="en-US" sz="1800" b="1" baseline="0" dirty="0" smtClean="0">
                        <a:latin typeface="+mn-lt"/>
                        <a:cs typeface="Aparajita" pitchFamily="34" charset="0"/>
                      </a:endParaRPr>
                    </a:p>
                    <a:p>
                      <a:pPr marL="288925"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800" b="1" baseline="0" dirty="0" smtClean="0">
                        <a:latin typeface="+mn-lt"/>
                        <a:cs typeface="Aparajita" pitchFamily="34" charset="0"/>
                      </a:endParaRP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endParaRPr lang="en-US" sz="2000" b="1" kern="1200" baseline="0" dirty="0" smtClean="0">
                        <a:solidFill>
                          <a:schemeClr val="dk1"/>
                        </a:solidFill>
                        <a:latin typeface="+mn-lt"/>
                        <a:ea typeface="+mn-ea"/>
                        <a:cs typeface="Aparajita" pitchFamily="34" charset="0"/>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2000" b="1" kern="1200" baseline="0" dirty="0" smtClean="0">
                        <a:solidFill>
                          <a:schemeClr val="dk1"/>
                        </a:solidFill>
                        <a:latin typeface="+mn-lt"/>
                        <a:ea typeface="+mn-ea"/>
                        <a:cs typeface="Aparajita" pitchFamily="34" charset="0"/>
                      </a:endParaRP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endParaRPr lang="en-US" sz="1800" b="1" kern="1200" baseline="0" dirty="0" smtClean="0">
                        <a:solidFill>
                          <a:schemeClr val="dk1"/>
                        </a:solidFill>
                        <a:latin typeface="+mn-lt"/>
                        <a:ea typeface="+mn-ea"/>
                        <a:cs typeface="Aparajita"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bl>
          </a:graphicData>
        </a:graphic>
      </p:graphicFrame>
      <p:sp>
        <p:nvSpPr>
          <p:cNvPr id="4" name="TextBox 3"/>
          <p:cNvSpPr txBox="1"/>
          <p:nvPr/>
        </p:nvSpPr>
        <p:spPr>
          <a:xfrm>
            <a:off x="609600" y="1554676"/>
            <a:ext cx="8077200" cy="3170099"/>
          </a:xfrm>
          <a:prstGeom prst="rect">
            <a:avLst/>
          </a:prstGeom>
          <a:noFill/>
        </p:spPr>
        <p:txBody>
          <a:bodyPr wrap="square" rtlCol="0">
            <a:spAutoFit/>
          </a:bodyPr>
          <a:lstStyle/>
          <a:p>
            <a:pPr marL="285750" indent="-285750">
              <a:buFont typeface="Wingdings" pitchFamily="2" charset="2"/>
              <a:buChar char="Ø"/>
              <a:defRPr/>
            </a:pPr>
            <a:endParaRPr lang="en-US" sz="2000" b="1" dirty="0" smtClean="0">
              <a:solidFill>
                <a:schemeClr val="dk1"/>
              </a:solidFill>
              <a:cs typeface="Aparajita" pitchFamily="34" charset="0"/>
            </a:endParaRPr>
          </a:p>
          <a:p>
            <a:pPr marL="517525" indent="-228600">
              <a:buFont typeface="Arial" panose="020B0604020202020204" pitchFamily="34" charset="0"/>
              <a:buChar char="•"/>
              <a:defRPr/>
            </a:pPr>
            <a:r>
              <a:rPr lang="en-US" b="1" dirty="0" smtClean="0">
                <a:cs typeface="Aparajita" pitchFamily="34" charset="0"/>
              </a:rPr>
              <a:t>Modified language related to the adoption of the OMB Uniform Guidelines / Procurement </a:t>
            </a:r>
            <a:r>
              <a:rPr lang="en-US" b="1" dirty="0">
                <a:cs typeface="Aparajita" pitchFamily="34" charset="0"/>
              </a:rPr>
              <a:t>Standards Sections 200.317 through </a:t>
            </a:r>
            <a:r>
              <a:rPr lang="en-US" b="1" dirty="0" smtClean="0">
                <a:cs typeface="Aparajita" pitchFamily="34" charset="0"/>
              </a:rPr>
              <a:t>200.326 </a:t>
            </a:r>
          </a:p>
          <a:p>
            <a:pPr marL="517525" indent="-228600">
              <a:buFont typeface="Arial" panose="020B0604020202020204" pitchFamily="34" charset="0"/>
              <a:buChar char="•"/>
              <a:defRPr/>
            </a:pPr>
            <a:endParaRPr lang="en-US" b="1" dirty="0">
              <a:cs typeface="Aparajita" pitchFamily="34" charset="0"/>
            </a:endParaRPr>
          </a:p>
          <a:p>
            <a:pPr marL="517525" indent="-228600">
              <a:buFont typeface="Arial" panose="020B0604020202020204" pitchFamily="34" charset="0"/>
              <a:buChar char="•"/>
              <a:defRPr/>
            </a:pPr>
            <a:r>
              <a:rPr lang="en-US" b="1" dirty="0" smtClean="0">
                <a:cs typeface="Aparajita" pitchFamily="34" charset="0"/>
              </a:rPr>
              <a:t>Broadened Scope to clarify applicability to all persons involved in purchase of materials </a:t>
            </a:r>
          </a:p>
          <a:p>
            <a:pPr marL="288925">
              <a:defRPr/>
            </a:pPr>
            <a:r>
              <a:rPr lang="en-US" b="1" dirty="0" smtClean="0">
                <a:cs typeface="Aparajita" pitchFamily="34" charset="0"/>
              </a:rPr>
              <a:t> </a:t>
            </a:r>
          </a:p>
          <a:p>
            <a:pPr marL="517525" indent="-228600">
              <a:buFont typeface="Arial" panose="020B0604020202020204" pitchFamily="34" charset="0"/>
              <a:buChar char="•"/>
              <a:defRPr/>
            </a:pPr>
            <a:r>
              <a:rPr lang="en-US" b="1" dirty="0" smtClean="0"/>
              <a:t>Added definition of </a:t>
            </a:r>
            <a:r>
              <a:rPr lang="en-US" b="1" dirty="0" err="1" smtClean="0"/>
              <a:t>WayneBuy</a:t>
            </a:r>
            <a:r>
              <a:rPr lang="en-US" b="1" dirty="0" smtClean="0"/>
              <a:t> and FOAPAL, the University Accounting Structure</a:t>
            </a:r>
          </a:p>
          <a:p>
            <a:pPr marL="517525" indent="-228600">
              <a:buFont typeface="Arial" panose="020B0604020202020204" pitchFamily="34" charset="0"/>
              <a:buChar char="•"/>
              <a:defRPr/>
            </a:pPr>
            <a:endParaRPr lang="en-US" b="1" dirty="0" smtClean="0"/>
          </a:p>
          <a:p>
            <a:pPr marL="517525" indent="-228600">
              <a:buFont typeface="Arial" panose="020B0604020202020204" pitchFamily="34" charset="0"/>
              <a:buChar char="•"/>
              <a:defRPr/>
            </a:pPr>
            <a:r>
              <a:rPr lang="en-US" b="1" dirty="0" smtClean="0"/>
              <a:t>Reorganized to fit the updated model for Policies of the APPM</a:t>
            </a:r>
          </a:p>
        </p:txBody>
      </p:sp>
    </p:spTree>
    <p:extLst>
      <p:ext uri="{BB962C8B-B14F-4D97-AF65-F5344CB8AC3E}">
        <p14:creationId xmlns:p14="http://schemas.microsoft.com/office/powerpoint/2010/main" val="688305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4B46F145-4F69-45C5-9367-9280F7153057}" type="slidenum">
              <a:rPr lang="en-US" smtClean="0">
                <a:solidFill>
                  <a:schemeClr val="bg1"/>
                </a:solidFill>
              </a:rPr>
              <a:pPr/>
              <a:t>9</a:t>
            </a:fld>
            <a:endParaRPr lang="en-US" dirty="0">
              <a:solidFill>
                <a:schemeClr val="bg1"/>
              </a:solidFill>
            </a:endParaRPr>
          </a:p>
        </p:txBody>
      </p:sp>
      <p:sp>
        <p:nvSpPr>
          <p:cNvPr id="8" name="Subtitle 2"/>
          <p:cNvSpPr txBox="1">
            <a:spLocks/>
          </p:cNvSpPr>
          <p:nvPr/>
        </p:nvSpPr>
        <p:spPr>
          <a:xfrm>
            <a:off x="228600" y="1143000"/>
            <a:ext cx="8763000" cy="5257800"/>
          </a:xfrm>
          <a:prstGeom prst="rect">
            <a:avLst/>
          </a:prstGeom>
        </p:spPr>
        <p:txBody>
          <a:bodyPr/>
          <a:lstStyle/>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1400" b="0" i="0" u="none" strike="noStrike" kern="1200" cap="none" spc="0" normalizeH="0" baseline="0" noProof="0" dirty="0" smtClean="0">
              <a:ln>
                <a:noFill/>
              </a:ln>
              <a:solidFill>
                <a:schemeClr val="tx1"/>
              </a:solidFill>
              <a:effectLst/>
              <a:uLnTx/>
              <a:uFillTx/>
              <a:latin typeface="+mn-lt"/>
              <a:ea typeface="+mn-ea"/>
              <a:cs typeface="+mn-cs"/>
            </a:endParaRPr>
          </a:p>
          <a:p>
            <a:pPr marL="1200150" lvl="2" indent="-285750">
              <a:spcBef>
                <a:spcPct val="20000"/>
              </a:spcBef>
              <a:defRPr/>
            </a:pPr>
            <a:r>
              <a:rPr lang="en-US" sz="1400" dirty="0" smtClean="0"/>
              <a:t>						</a:t>
            </a:r>
            <a:endParaRPr kumimoji="0" lang="en-US" sz="1400" b="1" i="0" u="dbl" strike="noStrike" kern="1200" cap="none" spc="0" normalizeH="0" noProof="0" dirty="0" smtClean="0">
              <a:ln>
                <a:noFill/>
              </a:ln>
              <a:solidFill>
                <a:schemeClr val="tx1"/>
              </a:solidFill>
              <a:effectLst/>
              <a:uLnTx/>
              <a:uFillTx/>
              <a:latin typeface="+mn-lt"/>
              <a:ea typeface="+mn-ea"/>
              <a:cs typeface="+mn-cs"/>
            </a:endParaRPr>
          </a:p>
          <a:p>
            <a:pPr marL="742950" marR="0" lvl="1" indent="-285750" algn="l" defTabSz="914400" rtl="0" eaLnBrk="1" fontAlgn="auto" latinLnBrk="0" hangingPunct="1">
              <a:lnSpc>
                <a:spcPct val="100000"/>
              </a:lnSpc>
              <a:spcBef>
                <a:spcPct val="20000"/>
              </a:spcBef>
              <a:spcAft>
                <a:spcPts val="0"/>
              </a:spcAft>
              <a:buClrTx/>
              <a:buSzTx/>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2057400" marR="0" lvl="4" indent="-2286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0" name="TextBox 9"/>
          <p:cNvSpPr txBox="1"/>
          <p:nvPr/>
        </p:nvSpPr>
        <p:spPr>
          <a:xfrm>
            <a:off x="0" y="152400"/>
            <a:ext cx="9144000" cy="523220"/>
          </a:xfrm>
          <a:prstGeom prst="rect">
            <a:avLst/>
          </a:prstGeom>
          <a:noFill/>
        </p:spPr>
        <p:txBody>
          <a:bodyPr wrap="square" rtlCol="0" anchor="b">
            <a:spAutoFit/>
          </a:bodyPr>
          <a:lstStyle/>
          <a:p>
            <a:pPr algn="r"/>
            <a:r>
              <a:rPr lang="en-US" sz="2800" dirty="0" smtClean="0">
                <a:solidFill>
                  <a:schemeClr val="bg1"/>
                </a:solidFill>
                <a:latin typeface="+mj-lt"/>
              </a:rPr>
              <a:t>   Joint Parking Task Force Update</a:t>
            </a:r>
            <a:endParaRPr lang="en-US" sz="2800" dirty="0">
              <a:solidFill>
                <a:schemeClr val="bg1"/>
              </a:solidFill>
              <a:latin typeface="+mj-lt"/>
            </a:endParaRPr>
          </a:p>
        </p:txBody>
      </p:sp>
      <p:pic>
        <p:nvPicPr>
          <p:cNvPr id="11" name="Picture 10" descr="wayne_header.gif"/>
          <p:cNvPicPr>
            <a:picLocks noChangeAspect="1"/>
          </p:cNvPicPr>
          <p:nvPr/>
        </p:nvPicPr>
        <p:blipFill>
          <a:blip r:embed="rId3" cstate="print"/>
          <a:srcRect/>
          <a:stretch>
            <a:fillRect/>
          </a:stretch>
        </p:blipFill>
        <p:spPr bwMode="auto">
          <a:xfrm>
            <a:off x="0" y="0"/>
            <a:ext cx="9144000" cy="609600"/>
          </a:xfrm>
          <a:prstGeom prst="rect">
            <a:avLst/>
          </a:prstGeom>
          <a:blipFill>
            <a:blip r:embed="rId4" cstate="print"/>
            <a:tile tx="0" ty="0" sx="100000" sy="100000" flip="none" algn="tl"/>
          </a:blipFill>
          <a:ln w="9525">
            <a:noFill/>
            <a:miter lim="800000"/>
            <a:headEnd/>
            <a:tailEnd/>
          </a:ln>
        </p:spPr>
      </p:pic>
      <p:sp>
        <p:nvSpPr>
          <p:cNvPr id="17" name="TextBox 16"/>
          <p:cNvSpPr txBox="1"/>
          <p:nvPr/>
        </p:nvSpPr>
        <p:spPr>
          <a:xfrm>
            <a:off x="8001000" y="6477000"/>
            <a:ext cx="990600" cy="276999"/>
          </a:xfrm>
          <a:prstGeom prst="rect">
            <a:avLst/>
          </a:prstGeom>
          <a:noFill/>
        </p:spPr>
        <p:txBody>
          <a:bodyPr wrap="square" rtlCol="0">
            <a:spAutoFit/>
          </a:bodyPr>
          <a:lstStyle/>
          <a:p>
            <a:pPr algn="ctr"/>
            <a:r>
              <a:rPr lang="en-US" sz="1200" dirty="0" smtClean="0">
                <a:solidFill>
                  <a:schemeClr val="bg1"/>
                </a:solidFill>
              </a:rPr>
              <a:t>11</a:t>
            </a:r>
            <a:endParaRPr lang="en-US" sz="1200" dirty="0">
              <a:solidFill>
                <a:schemeClr val="bg1"/>
              </a:solidFill>
            </a:endParaRPr>
          </a:p>
        </p:txBody>
      </p:sp>
      <p:sp>
        <p:nvSpPr>
          <p:cNvPr id="13" name="TextBox 12"/>
          <p:cNvSpPr txBox="1"/>
          <p:nvPr/>
        </p:nvSpPr>
        <p:spPr>
          <a:xfrm>
            <a:off x="0" y="609600"/>
            <a:ext cx="9144000" cy="369332"/>
          </a:xfrm>
          <a:prstGeom prst="rect">
            <a:avLst/>
          </a:prstGeom>
          <a:blipFill>
            <a:blip r:embed="rId4" cstate="print"/>
            <a:tile tx="0" ty="0" sx="100000" sy="100000" flip="none" algn="tl"/>
          </a:blipFill>
        </p:spPr>
        <p:txBody>
          <a:bodyPr wrap="square" rtlCol="0">
            <a:spAutoFit/>
          </a:bodyPr>
          <a:lstStyle/>
          <a:p>
            <a:endParaRPr lang="en-US" dirty="0"/>
          </a:p>
        </p:txBody>
      </p:sp>
      <p:sp>
        <p:nvSpPr>
          <p:cNvPr id="14" name="TextBox 13"/>
          <p:cNvSpPr txBox="1"/>
          <p:nvPr/>
        </p:nvSpPr>
        <p:spPr>
          <a:xfrm>
            <a:off x="0" y="6488668"/>
            <a:ext cx="9144000" cy="369332"/>
          </a:xfrm>
          <a:prstGeom prst="rect">
            <a:avLst/>
          </a:prstGeom>
          <a:blipFill>
            <a:blip r:embed="rId4" cstate="print"/>
            <a:tile tx="0" ty="0" sx="100000" sy="100000" flip="none" algn="tl"/>
          </a:blipFill>
        </p:spPr>
        <p:txBody>
          <a:bodyPr wrap="square" rtlCol="0">
            <a:spAutoFit/>
          </a:bodyPr>
          <a:lstStyle/>
          <a:p>
            <a:endParaRPr lang="en-US" dirty="0"/>
          </a:p>
        </p:txBody>
      </p:sp>
      <p:sp>
        <p:nvSpPr>
          <p:cNvPr id="2" name="TextBox 1"/>
          <p:cNvSpPr txBox="1"/>
          <p:nvPr/>
        </p:nvSpPr>
        <p:spPr>
          <a:xfrm>
            <a:off x="8686800" y="6400800"/>
            <a:ext cx="457200" cy="369332"/>
          </a:xfrm>
          <a:prstGeom prst="rect">
            <a:avLst/>
          </a:prstGeom>
          <a:noFill/>
        </p:spPr>
        <p:txBody>
          <a:bodyPr wrap="square" rtlCol="0">
            <a:spAutoFit/>
          </a:bodyPr>
          <a:lstStyle/>
          <a:p>
            <a:r>
              <a:rPr lang="en-US" dirty="0" smtClean="0"/>
              <a:t>14</a:t>
            </a:r>
            <a:endParaRPr lang="en-US" dirty="0"/>
          </a:p>
        </p:txBody>
      </p:sp>
      <p:sp>
        <p:nvSpPr>
          <p:cNvPr id="3" name="Rectangle 2"/>
          <p:cNvSpPr/>
          <p:nvPr/>
        </p:nvSpPr>
        <p:spPr>
          <a:xfrm>
            <a:off x="76200" y="1554676"/>
            <a:ext cx="8915400" cy="646331"/>
          </a:xfrm>
          <a:prstGeom prst="rect">
            <a:avLst/>
          </a:prstGeom>
        </p:spPr>
        <p:txBody>
          <a:bodyPr wrap="square">
            <a:spAutoFit/>
          </a:bodyPr>
          <a:lstStyle/>
          <a:p>
            <a:pPr marL="514350" lvl="0" indent="-514350">
              <a:buFont typeface="Wingdings" pitchFamily="2" charset="2"/>
              <a:buChar char="Ø"/>
              <a:defRPr/>
            </a:pPr>
            <a:endParaRPr lang="en-US" dirty="0" smtClean="0">
              <a:latin typeface="Times New Roman" pitchFamily="18" charset="0"/>
              <a:cs typeface="Times New Roman" pitchFamily="18" charset="0"/>
            </a:endParaRPr>
          </a:p>
          <a:p>
            <a:pPr marL="514350" lvl="0" indent="-514350">
              <a:buFont typeface="Wingdings" pitchFamily="2" charset="2"/>
              <a:buChar char="Ø"/>
              <a:defRPr/>
            </a:pPr>
            <a:endParaRPr lang="en-US" dirty="0">
              <a:latin typeface="Times New Roman" pitchFamily="18" charset="0"/>
              <a:cs typeface="Times New Roman"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377729765"/>
              </p:ext>
            </p:extLst>
          </p:nvPr>
        </p:nvGraphicFramePr>
        <p:xfrm>
          <a:off x="227045" y="1050778"/>
          <a:ext cx="8610600" cy="5219380"/>
        </p:xfrm>
        <a:graphic>
          <a:graphicData uri="http://schemas.openxmlformats.org/drawingml/2006/table">
            <a:tbl>
              <a:tblPr firstRow="1">
                <a:tableStyleId>{793D81CF-94F2-401A-BA57-92F5A7B2D0C5}</a:tableStyleId>
              </a:tblPr>
              <a:tblGrid>
                <a:gridCol w="8610600">
                  <a:extLst>
                    <a:ext uri="{9D8B030D-6E8A-4147-A177-3AD203B41FA5}">
                      <a16:colId xmlns:a16="http://schemas.microsoft.com/office/drawing/2014/main" xmlns="" val="20000"/>
                    </a:ext>
                  </a:extLst>
                </a:gridCol>
              </a:tblGrid>
              <a:tr h="496402">
                <a:tc>
                  <a:txBody>
                    <a:bodyPr/>
                    <a:lstStyle/>
                    <a:p>
                      <a:pPr algn="ctr"/>
                      <a:r>
                        <a:rPr lang="en-US" sz="2400" dirty="0" smtClean="0">
                          <a:solidFill>
                            <a:srgbClr val="004C00"/>
                          </a:solidFill>
                          <a:latin typeface="Aharoni" pitchFamily="2" charset="-79"/>
                          <a:cs typeface="Aharoni" pitchFamily="2" charset="-79"/>
                        </a:rPr>
                        <a:t>APPM </a:t>
                      </a:r>
                      <a:r>
                        <a:rPr lang="en-US" sz="2800" b="1" dirty="0" smtClean="0">
                          <a:solidFill>
                            <a:srgbClr val="004C00"/>
                          </a:solidFill>
                          <a:latin typeface="+mn-lt"/>
                          <a:cs typeface="Aharoni" pitchFamily="2" charset="-79"/>
                        </a:rPr>
                        <a:t>2.2.1 </a:t>
                      </a:r>
                      <a:r>
                        <a:rPr lang="en-US" sz="2400" dirty="0" smtClean="0">
                          <a:solidFill>
                            <a:srgbClr val="004C00"/>
                          </a:solidFill>
                          <a:latin typeface="Aharoni" pitchFamily="2" charset="-79"/>
                          <a:cs typeface="Aharoni" pitchFamily="2" charset="-79"/>
                        </a:rPr>
                        <a:t>- Special Approvals   </a:t>
                      </a:r>
                      <a:endParaRPr lang="en-US" sz="2800" dirty="0">
                        <a:solidFill>
                          <a:srgbClr val="004C00"/>
                        </a:solidFill>
                        <a:latin typeface="Aharoni" pitchFamily="2" charset="-79"/>
                        <a:cs typeface="Aharoni" pitchFamily="2" charset="-79"/>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9FFE9"/>
                    </a:solidFill>
                  </a:tcPr>
                </a:tc>
                <a:extLst>
                  <a:ext uri="{0D108BD9-81ED-4DB2-BD59-A6C34878D82A}">
                    <a16:rowId xmlns:a16="http://schemas.microsoft.com/office/drawing/2014/main" xmlns="" val="10000"/>
                  </a:ext>
                </a:extLst>
              </a:tr>
              <a:tr h="4701220">
                <a:tc>
                  <a:txBody>
                    <a:bodyPr/>
                    <a:lstStyle/>
                    <a:p>
                      <a:pPr marL="0" lvl="0" indent="0">
                        <a:buFont typeface="Wingdings" pitchFamily="2" charset="2"/>
                        <a:buNone/>
                      </a:pPr>
                      <a:endParaRPr lang="en-US" sz="800" b="1" dirty="0" smtClean="0">
                        <a:latin typeface="Aparajita" pitchFamily="34" charset="0"/>
                        <a:cs typeface="Aparajita" pitchFamily="34" charset="0"/>
                      </a:endParaRP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endParaRPr lang="en-US" sz="2000" b="1" kern="1200" baseline="0" dirty="0" smtClean="0">
                        <a:solidFill>
                          <a:schemeClr val="dk1"/>
                        </a:solidFill>
                        <a:latin typeface="+mn-lt"/>
                        <a:ea typeface="+mn-ea"/>
                        <a:cs typeface="Aparajita" pitchFamily="34" charset="0"/>
                      </a:endParaRPr>
                    </a:p>
                    <a:p>
                      <a:pPr marL="742950" marR="0" lvl="1"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endParaRPr lang="en-US" sz="1800" b="1" baseline="0" dirty="0" smtClean="0">
                        <a:latin typeface="+mn-lt"/>
                        <a:cs typeface="Aparajita" pitchFamily="34" charset="0"/>
                      </a:endParaRPr>
                    </a:p>
                    <a:p>
                      <a:pPr marL="288925"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800" b="1" baseline="0" dirty="0" smtClean="0">
                        <a:latin typeface="+mn-lt"/>
                        <a:cs typeface="Aparajita" pitchFamily="34" charset="0"/>
                      </a:endParaRP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endParaRPr lang="en-US" sz="2000" b="1" kern="1200" baseline="0" dirty="0" smtClean="0">
                        <a:solidFill>
                          <a:schemeClr val="dk1"/>
                        </a:solidFill>
                        <a:latin typeface="+mn-lt"/>
                        <a:ea typeface="+mn-ea"/>
                        <a:cs typeface="Aparajita" pitchFamily="34" charset="0"/>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2000" b="1" kern="1200" baseline="0" dirty="0" smtClean="0">
                        <a:solidFill>
                          <a:schemeClr val="dk1"/>
                        </a:solidFill>
                        <a:latin typeface="+mn-lt"/>
                        <a:ea typeface="+mn-ea"/>
                        <a:cs typeface="Aparajita" pitchFamily="34" charset="0"/>
                      </a:endParaRP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endParaRPr lang="en-US" sz="1800" b="1" kern="1200" baseline="0" dirty="0" smtClean="0">
                        <a:solidFill>
                          <a:schemeClr val="dk1"/>
                        </a:solidFill>
                        <a:latin typeface="+mn-lt"/>
                        <a:ea typeface="+mn-ea"/>
                        <a:cs typeface="Aparajita"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bl>
          </a:graphicData>
        </a:graphic>
      </p:graphicFrame>
      <p:sp>
        <p:nvSpPr>
          <p:cNvPr id="4" name="TextBox 3"/>
          <p:cNvSpPr txBox="1"/>
          <p:nvPr/>
        </p:nvSpPr>
        <p:spPr>
          <a:xfrm>
            <a:off x="609600" y="1554676"/>
            <a:ext cx="8077200" cy="2616101"/>
          </a:xfrm>
          <a:prstGeom prst="rect">
            <a:avLst/>
          </a:prstGeom>
          <a:noFill/>
        </p:spPr>
        <p:txBody>
          <a:bodyPr wrap="square" rtlCol="0">
            <a:spAutoFit/>
          </a:bodyPr>
          <a:lstStyle/>
          <a:p>
            <a:pPr marL="285750" indent="-285750">
              <a:buFont typeface="Wingdings" pitchFamily="2" charset="2"/>
              <a:buChar char="Ø"/>
              <a:defRPr/>
            </a:pPr>
            <a:endParaRPr lang="en-US" sz="2000" b="1" dirty="0" smtClean="0">
              <a:solidFill>
                <a:schemeClr val="dk1"/>
              </a:solidFill>
              <a:cs typeface="Aparajita" pitchFamily="34" charset="0"/>
            </a:endParaRPr>
          </a:p>
          <a:p>
            <a:pPr marL="517525" indent="-228600">
              <a:buFont typeface="Arial" panose="020B0604020202020204" pitchFamily="34" charset="0"/>
              <a:buChar char="•"/>
              <a:defRPr/>
            </a:pPr>
            <a:r>
              <a:rPr lang="en-US" b="1" dirty="0" smtClean="0">
                <a:cs typeface="Aparajita" pitchFamily="34" charset="0"/>
              </a:rPr>
              <a:t>Added in Special Approval for Grant Fund Requisitions based on FOAPAL Fund</a:t>
            </a:r>
          </a:p>
          <a:p>
            <a:pPr marL="517525" indent="-228600">
              <a:buFont typeface="Arial" panose="020B0604020202020204" pitchFamily="34" charset="0"/>
              <a:buChar char="•"/>
              <a:defRPr/>
            </a:pPr>
            <a:endParaRPr lang="en-US" b="1" dirty="0">
              <a:cs typeface="Aparajita" pitchFamily="34" charset="0"/>
            </a:endParaRPr>
          </a:p>
          <a:p>
            <a:pPr marL="517525" indent="-228600">
              <a:buFont typeface="Arial" panose="020B0604020202020204" pitchFamily="34" charset="0"/>
              <a:buChar char="•"/>
              <a:defRPr/>
            </a:pPr>
            <a:r>
              <a:rPr lang="en-US" b="1" dirty="0" smtClean="0">
                <a:cs typeface="Aparajita" pitchFamily="34" charset="0"/>
              </a:rPr>
              <a:t>Removed Special Approval for Employment Advertisements (obsolete)</a:t>
            </a:r>
          </a:p>
          <a:p>
            <a:pPr marL="288925">
              <a:defRPr/>
            </a:pPr>
            <a:r>
              <a:rPr lang="en-US" b="1" dirty="0" smtClean="0">
                <a:cs typeface="Aparajita" pitchFamily="34" charset="0"/>
              </a:rPr>
              <a:t> </a:t>
            </a:r>
          </a:p>
          <a:p>
            <a:pPr marL="517525" indent="-228600">
              <a:buFont typeface="Arial" panose="020B0604020202020204" pitchFamily="34" charset="0"/>
              <a:buChar char="•"/>
              <a:defRPr/>
            </a:pPr>
            <a:r>
              <a:rPr lang="en-US" b="1" dirty="0">
                <a:cs typeface="Aparajita" pitchFamily="34" charset="0"/>
              </a:rPr>
              <a:t>Removed </a:t>
            </a:r>
            <a:r>
              <a:rPr lang="en-US" b="1" dirty="0" smtClean="0">
                <a:cs typeface="Aparajita" pitchFamily="34" charset="0"/>
              </a:rPr>
              <a:t>External Mailing Services (</a:t>
            </a:r>
            <a:r>
              <a:rPr lang="en-US" b="1" dirty="0">
                <a:cs typeface="Aparajita" pitchFamily="34" charset="0"/>
              </a:rPr>
              <a:t>obsolete)</a:t>
            </a:r>
          </a:p>
          <a:p>
            <a:pPr marL="517525" indent="-228600">
              <a:buFont typeface="Arial" panose="020B0604020202020204" pitchFamily="34" charset="0"/>
              <a:buChar char="•"/>
              <a:defRPr/>
            </a:pPr>
            <a:endParaRPr lang="en-US" b="1" dirty="0" smtClean="0"/>
          </a:p>
          <a:p>
            <a:pPr marL="517525" indent="-228600">
              <a:buFont typeface="Arial" panose="020B0604020202020204" pitchFamily="34" charset="0"/>
              <a:buChar char="•"/>
              <a:defRPr/>
            </a:pPr>
            <a:r>
              <a:rPr lang="en-US" b="1" dirty="0" smtClean="0"/>
              <a:t>Changed Catering &amp; Food Approval reference from AVI Food Systems to Aramark, and increased the threshold from $125 to $200</a:t>
            </a:r>
          </a:p>
        </p:txBody>
      </p:sp>
    </p:spTree>
    <p:extLst>
      <p:ext uri="{BB962C8B-B14F-4D97-AF65-F5344CB8AC3E}">
        <p14:creationId xmlns:p14="http://schemas.microsoft.com/office/powerpoint/2010/main" val="38624965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2328</TotalTime>
  <Words>884</Words>
  <Application>Microsoft Office PowerPoint</Application>
  <PresentationFormat>On-screen Show (4:3)</PresentationFormat>
  <Paragraphs>183</Paragraphs>
  <Slides>10</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Aharoni</vt:lpstr>
      <vt:lpstr>Aparajita</vt:lpstr>
      <vt:lpstr>Arial</vt:lpstr>
      <vt:lpstr>Calibri</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Wayne State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 Doherty</dc:creator>
  <cp:lastModifiedBy>Kenneth Doherty</cp:lastModifiedBy>
  <cp:revision>168</cp:revision>
  <cp:lastPrinted>2017-05-30T16:23:46Z</cp:lastPrinted>
  <dcterms:created xsi:type="dcterms:W3CDTF">2012-10-09T16:05:51Z</dcterms:created>
  <dcterms:modified xsi:type="dcterms:W3CDTF">2018-10-18T19:28:38Z</dcterms:modified>
</cp:coreProperties>
</file>