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4" r:id="rId5"/>
    <p:sldId id="302" r:id="rId6"/>
    <p:sldId id="284" r:id="rId7"/>
    <p:sldId id="278" r:id="rId8"/>
    <p:sldId id="306" r:id="rId9"/>
    <p:sldId id="279" r:id="rId10"/>
    <p:sldId id="287" r:id="rId11"/>
    <p:sldId id="298" r:id="rId12"/>
    <p:sldId id="274" r:id="rId13"/>
    <p:sldId id="285" r:id="rId14"/>
    <p:sldId id="300" r:id="rId15"/>
    <p:sldId id="303" r:id="rId16"/>
    <p:sldId id="301" r:id="rId17"/>
    <p:sldId id="307" r:id="rId18"/>
    <p:sldId id="258" r:id="rId19"/>
    <p:sldId id="257" r:id="rId20"/>
    <p:sldId id="309" r:id="rId21"/>
    <p:sldId id="260" r:id="rId22"/>
    <p:sldId id="261" r:id="rId23"/>
    <p:sldId id="262" r:id="rId24"/>
    <p:sldId id="304" r:id="rId25"/>
    <p:sldId id="308" r:id="rId26"/>
    <p:sldId id="286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94E"/>
    <a:srgbClr val="FFC000"/>
    <a:srgbClr val="FFCB4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8721" autoAdjust="0"/>
  </p:normalViewPr>
  <p:slideViewPr>
    <p:cSldViewPr snapToGrid="0" snapToObjects="1">
      <p:cViewPr varScale="1">
        <p:scale>
          <a:sx n="103" d="100"/>
          <a:sy n="103" d="100"/>
        </p:scale>
        <p:origin x="-12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810" cy="481370"/>
          </a:xfrm>
          <a:prstGeom prst="rect">
            <a:avLst/>
          </a:prstGeom>
        </p:spPr>
        <p:txBody>
          <a:bodyPr vert="horz" lIns="94699" tIns="47350" rIns="94699" bIns="473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1"/>
            <a:ext cx="3169810" cy="481370"/>
          </a:xfrm>
          <a:prstGeom prst="rect">
            <a:avLst/>
          </a:prstGeom>
        </p:spPr>
        <p:txBody>
          <a:bodyPr vert="horz" lIns="94699" tIns="47350" rIns="94699" bIns="47350" rtlCol="0"/>
          <a:lstStyle>
            <a:lvl1pPr algn="r">
              <a:defRPr sz="1200"/>
            </a:lvl1pPr>
          </a:lstStyle>
          <a:p>
            <a:fld id="{FFA12521-128B-40C0-9A3A-7EBBD6407C6B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0"/>
            <a:ext cx="3169810" cy="481370"/>
          </a:xfrm>
          <a:prstGeom prst="rect">
            <a:avLst/>
          </a:prstGeom>
        </p:spPr>
        <p:txBody>
          <a:bodyPr vert="horz" lIns="94699" tIns="47350" rIns="94699" bIns="473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81370"/>
          </a:xfrm>
          <a:prstGeom prst="rect">
            <a:avLst/>
          </a:prstGeom>
        </p:spPr>
        <p:txBody>
          <a:bodyPr vert="horz" lIns="94699" tIns="47350" rIns="94699" bIns="47350" rtlCol="0" anchor="b"/>
          <a:lstStyle>
            <a:lvl1pPr algn="r">
              <a:defRPr sz="1200"/>
            </a:lvl1pPr>
          </a:lstStyle>
          <a:p>
            <a:fld id="{2B2754F4-B304-4AF5-BB5F-2F5EB7245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r">
              <a:defRPr sz="1300"/>
            </a:lvl1pPr>
          </a:lstStyle>
          <a:p>
            <a:fld id="{030B3956-227A-7B42-9F86-4A74614AFE51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18" rIns="96638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2"/>
          </a:xfrm>
          <a:prstGeom prst="rect">
            <a:avLst/>
          </a:prstGeom>
        </p:spPr>
        <p:txBody>
          <a:bodyPr vert="horz" lIns="96638" tIns="48318" rIns="96638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r">
              <a:defRPr sz="1300"/>
            </a:lvl1pPr>
          </a:lstStyle>
          <a:p>
            <a:fld id="{1B99C677-9913-AF43-A2F7-0530EB728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Thank you for the opportunity to talk with you about Bold Moves.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To begin… what is it and why are we doing it?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To </a:t>
            </a:r>
            <a:r>
              <a:rPr lang="en-US" dirty="0" smtClean="0"/>
              <a:t>make</a:t>
            </a:r>
            <a:r>
              <a:rPr lang="en-US" baseline="0" dirty="0" smtClean="0"/>
              <a:t> decisions and move the initiative </a:t>
            </a:r>
            <a:r>
              <a:rPr lang="en-US" dirty="0" smtClean="0"/>
              <a:t>forward</a:t>
            </a:r>
            <a:r>
              <a:rPr lang="en-US" dirty="0"/>
              <a:t>, a steering committee </a:t>
            </a:r>
            <a:r>
              <a:rPr lang="en-US" dirty="0" smtClean="0"/>
              <a:t>was</a:t>
            </a:r>
            <a:r>
              <a:rPr lang="en-US" baseline="0" dirty="0" smtClean="0"/>
              <a:t> </a:t>
            </a:r>
            <a:r>
              <a:rPr lang="en-US" dirty="0" smtClean="0"/>
              <a:t>developed</a:t>
            </a:r>
            <a:r>
              <a:rPr lang="en-US" dirty="0"/>
              <a:t>, similar to those that have been created at other universities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It has these people</a:t>
            </a:r>
            <a:r>
              <a:rPr lang="en-US" baseline="0" dirty="0" smtClean="0"/>
              <a:t> (name them). We have had three meetings so far, with one more scheduled, and probably one or two more beyond that.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And here is where we’re at with our criteria.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steering committee is also</a:t>
            </a:r>
            <a:r>
              <a:rPr lang="en-US" baseline="0" dirty="0" smtClean="0"/>
              <a:t> deciding on scoring, timeline and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two step process, but review and activity occur between the two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is our proposed initial submission form.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Details for the full proposal have yet to be determined.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draft timeline is as follows: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9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4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1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As we envision it, this is a new </a:t>
            </a:r>
            <a:r>
              <a:rPr lang="en-US" dirty="0" smtClean="0"/>
              <a:t>campus-wide initiative </a:t>
            </a:r>
            <a:r>
              <a:rPr lang="en-US" dirty="0"/>
              <a:t>to identify large-scale transformational ideas at the university that build on the strengths of Wayne State, while helping to uncover significant fundraising opportunities.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We’re currently calling it Bold Moves, because we’re hoping to inspire bold ideas that offer a vision of the future.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This effort is being led by the Provost and Susan.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And it is an initiative we’re pursuing now for several reasons. </a:t>
            </a:r>
          </a:p>
          <a:p>
            <a:pPr defTabSz="966377">
              <a:defRPr/>
            </a:pP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34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/>
              <a:t>P</a:t>
            </a:r>
            <a:r>
              <a:rPr lang="en-US" dirty="0"/>
              <a:t>ivotal Moments successfully completed </a:t>
            </a:r>
            <a:endParaRPr lang="en-US" sz="1000" dirty="0"/>
          </a:p>
          <a:p>
            <a:pPr lvl="1"/>
            <a:r>
              <a:rPr lang="en-US" dirty="0"/>
              <a:t>Near completion of Distinctly Wayne State, </a:t>
            </a:r>
            <a:endParaRPr lang="en-US" sz="1000" dirty="0"/>
          </a:p>
          <a:p>
            <a:pPr lvl="1"/>
            <a:r>
              <a:rPr lang="en-US" dirty="0"/>
              <a:t>we have shown we can set goals and reach them.</a:t>
            </a:r>
            <a:endParaRPr lang="en-US" sz="1000" dirty="0"/>
          </a:p>
          <a:p>
            <a:r>
              <a:rPr lang="en-US" dirty="0"/>
              <a:t> </a:t>
            </a:r>
            <a:endParaRPr lang="en-US" sz="1000" dirty="0"/>
          </a:p>
          <a:p>
            <a:pPr lvl="0"/>
            <a:r>
              <a:rPr lang="en-US" dirty="0"/>
              <a:t>Now it’s time to develop new priorities, that could attract significant support from donor investors… those big, multi-million dollar donors who want to make a significant impact with their philanthropy.</a:t>
            </a:r>
            <a:endParaRPr lang="en-US" sz="1000" dirty="0"/>
          </a:p>
          <a:p>
            <a:r>
              <a:rPr lang="en-US" dirty="0"/>
              <a:t> </a:t>
            </a:r>
            <a:endParaRPr lang="en-US" sz="1000" dirty="0"/>
          </a:p>
          <a:p>
            <a:pPr lvl="0"/>
            <a:r>
              <a:rPr lang="en-US" dirty="0"/>
              <a:t>That is one reason why we are launching this university-wide initiative to inspire faculty and others to think big and imagine transformational ideas.</a:t>
            </a:r>
            <a:endParaRPr lang="en-US" sz="1000" dirty="0"/>
          </a:p>
          <a:p>
            <a:pPr defTabSz="966377">
              <a:defRPr/>
            </a:pP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EAB Advancement Forum has done some research and analysis about donor investors and campaign fundraising, and they have discovered </a:t>
            </a:r>
            <a:r>
              <a:rPr lang="en-US" dirty="0" smtClean="0"/>
              <a:t>some </a:t>
            </a:r>
            <a:r>
              <a:rPr lang="en-US" dirty="0"/>
              <a:t>challenges.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7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EAB found that donor investors view their philanthropy as an investment in the institution and they seek:</a:t>
            </a:r>
          </a:p>
          <a:p>
            <a:endParaRPr lang="en-US" sz="1300" dirty="0"/>
          </a:p>
          <a:p>
            <a:pPr lvl="0"/>
            <a:r>
              <a:rPr lang="en-US" sz="1300" dirty="0"/>
              <a:t>- Transformative impact</a:t>
            </a:r>
          </a:p>
          <a:p>
            <a:pPr lvl="0"/>
            <a:r>
              <a:rPr lang="en-US" sz="1300" dirty="0"/>
              <a:t>- Compelling ideas, and</a:t>
            </a:r>
          </a:p>
          <a:p>
            <a:pPr lvl="0"/>
            <a:r>
              <a:rPr lang="en-US" sz="1300" dirty="0"/>
              <a:t>- Connections with people doing the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EAB </a:t>
            </a:r>
            <a:r>
              <a:rPr lang="en-US" dirty="0" smtClean="0"/>
              <a:t>took four </a:t>
            </a:r>
            <a:r>
              <a:rPr lang="en-US" dirty="0"/>
              <a:t>institutions </a:t>
            </a:r>
            <a:r>
              <a:rPr lang="en-US" dirty="0" smtClean="0"/>
              <a:t>in creating this</a:t>
            </a:r>
            <a:r>
              <a:rPr lang="en-US" baseline="0" dirty="0" smtClean="0"/>
              <a:t> process</a:t>
            </a:r>
            <a:r>
              <a:rPr lang="en-US" dirty="0" smtClean="0"/>
              <a:t>: </a:t>
            </a:r>
            <a:endParaRPr lang="en-US" sz="1000" dirty="0"/>
          </a:p>
          <a:p>
            <a:pPr lvl="1"/>
            <a:r>
              <a:rPr lang="en-US" dirty="0"/>
              <a:t>the University of Oregon, </a:t>
            </a:r>
            <a:endParaRPr lang="en-US" sz="1000" dirty="0"/>
          </a:p>
          <a:p>
            <a:pPr lvl="1"/>
            <a:r>
              <a:rPr lang="en-US" dirty="0"/>
              <a:t>the College of Charleston, </a:t>
            </a:r>
            <a:endParaRPr lang="en-US" sz="1000" dirty="0"/>
          </a:p>
          <a:p>
            <a:pPr lvl="1"/>
            <a:r>
              <a:rPr lang="en-US" dirty="0" err="1"/>
              <a:t>Valpraiso</a:t>
            </a:r>
            <a:r>
              <a:rPr lang="en-US" dirty="0"/>
              <a:t> University and </a:t>
            </a:r>
            <a:endParaRPr lang="en-US" sz="1000" dirty="0"/>
          </a:p>
          <a:p>
            <a:pPr lvl="1"/>
            <a:r>
              <a:rPr lang="en-US" dirty="0"/>
              <a:t>University of California, Davis </a:t>
            </a:r>
            <a:endParaRPr lang="en-US" sz="1000" dirty="0"/>
          </a:p>
          <a:p>
            <a:r>
              <a:rPr lang="en-US" dirty="0"/>
              <a:t> </a:t>
            </a:r>
            <a:endParaRPr lang="en-US" sz="1000" dirty="0"/>
          </a:p>
          <a:p>
            <a:pPr lvl="0"/>
            <a:r>
              <a:rPr lang="en-US" dirty="0"/>
              <a:t>These universities were seeking </a:t>
            </a:r>
            <a:r>
              <a:rPr lang="en-US" dirty="0" smtClean="0"/>
              <a:t>to </a:t>
            </a:r>
            <a:r>
              <a:rPr lang="en-US" dirty="0"/>
              <a:t>identify and capture large-scale ideas that</a:t>
            </a:r>
            <a:endParaRPr lang="en-US" sz="1000" dirty="0"/>
          </a:p>
          <a:p>
            <a:pPr lvl="1"/>
            <a:r>
              <a:rPr lang="en-US" dirty="0"/>
              <a:t>are meaningful to the institution, </a:t>
            </a:r>
            <a:endParaRPr lang="en-US" sz="1000" dirty="0"/>
          </a:p>
          <a:p>
            <a:pPr lvl="1"/>
            <a:r>
              <a:rPr lang="en-US" dirty="0"/>
              <a:t>have the potential to be transformative, </a:t>
            </a:r>
            <a:endParaRPr lang="en-US" sz="1000" dirty="0"/>
          </a:p>
          <a:p>
            <a:pPr lvl="1"/>
            <a:r>
              <a:rPr lang="en-US" dirty="0"/>
              <a:t>and that could be of interest to those funders capable of making a significant investment and who want to make a deep impact.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This is what happened at two of those universities in recent years.</a:t>
            </a:r>
          </a:p>
          <a:p>
            <a:r>
              <a:rPr lang="en-US" i="1" dirty="0"/>
              <a:t>     [[Go through numbers]]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Here is a subset of examples from the UC-Davis process</a:t>
            </a:r>
          </a:p>
          <a:p>
            <a:endParaRPr lang="en-US" dirty="0" smtClean="0"/>
          </a:p>
          <a:p>
            <a:pPr defTabSz="948507"/>
            <a:r>
              <a:rPr lang="en-US" dirty="0" smtClean="0"/>
              <a:t>I should point out that searching for transformational ideas, there will be many suggestions that are not selected as campaign priorities, but could become unit priorities and potentially match with a donor interested in that area. </a:t>
            </a:r>
          </a:p>
          <a:p>
            <a:pPr defTabSz="948507"/>
            <a:endParaRPr lang="en-US" dirty="0" smtClean="0"/>
          </a:p>
          <a:p>
            <a:pPr defTabSz="948507"/>
            <a:r>
              <a:rPr lang="en-US" dirty="0" smtClean="0"/>
              <a:t>So, how do we get from here to large-scale, high impact projects at Wayne State. There’s a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And</a:t>
            </a:r>
            <a:r>
              <a:rPr lang="en-US" baseline="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successful, </a:t>
            </a:r>
            <a:r>
              <a:rPr lang="en-US" dirty="0"/>
              <a:t>the </a:t>
            </a:r>
            <a:r>
              <a:rPr lang="en-US" dirty="0" smtClean="0"/>
              <a:t>process must</a:t>
            </a:r>
            <a:r>
              <a:rPr lang="en-US" baseline="0" dirty="0" smtClean="0"/>
              <a:t> be:</a:t>
            </a:r>
            <a:endParaRPr lang="en-US" sz="1000" dirty="0"/>
          </a:p>
          <a:p>
            <a:pPr lvl="1"/>
            <a:r>
              <a:rPr lang="en-US" dirty="0"/>
              <a:t>transparent </a:t>
            </a:r>
            <a:endParaRPr lang="en-US" sz="1000" dirty="0"/>
          </a:p>
          <a:p>
            <a:pPr lvl="1"/>
            <a:r>
              <a:rPr lang="en-US" dirty="0"/>
              <a:t>highly-communicated and </a:t>
            </a:r>
            <a:endParaRPr lang="en-US" sz="1000" dirty="0"/>
          </a:p>
          <a:p>
            <a:pPr lvl="1"/>
            <a:r>
              <a:rPr lang="en-US" dirty="0"/>
              <a:t>easy to </a:t>
            </a:r>
            <a:r>
              <a:rPr lang="en-US" dirty="0" smtClean="0"/>
              <a:t>understand.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677-9913-AF43-A2F7-0530EB728C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392A1-A541-3B48-917F-E38C085C7FC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456C-1081-714A-BAE7-3A77A8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" y="0"/>
            <a:ext cx="121897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04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5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40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0"/>
            <a:ext cx="121913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8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6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0"/>
            <a:ext cx="121913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1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0"/>
            <a:ext cx="121913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82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" y="0"/>
            <a:ext cx="121913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6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85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0"/>
            <a:ext cx="121913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3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9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19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" y="0"/>
            <a:ext cx="121897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75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10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54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"/>
            <a:ext cx="12192000" cy="6857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41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77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42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"/>
            <a:ext cx="12192000" cy="685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5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" y="0"/>
            <a:ext cx="121908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4897">
            <a:off x="1788877" y="1967209"/>
            <a:ext cx="843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chemeClr val="bg1">
                    <a:lumMod val="95000"/>
                    <a:alpha val="67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</a:rPr>
              <a:t>D R A F T</a:t>
            </a:r>
            <a:endParaRPr lang="en-US" sz="16000" b="1" dirty="0">
              <a:solidFill>
                <a:schemeClr val="bg1">
                  <a:lumMod val="95000"/>
                  <a:alpha val="67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6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943AE303A094CA7BAAAEC7C444AA4" ma:contentTypeVersion="10" ma:contentTypeDescription="Create a new document." ma:contentTypeScope="" ma:versionID="a149129e586fcf80735c36ada1659217">
  <xsd:schema xmlns:xsd="http://www.w3.org/2001/XMLSchema" xmlns:xs="http://www.w3.org/2001/XMLSchema" xmlns:p="http://schemas.microsoft.com/office/2006/metadata/properties" xmlns:ns3="5dd347f2-a153-4349-b951-3aa98a99b5c0" targetNamespace="http://schemas.microsoft.com/office/2006/metadata/properties" ma:root="true" ma:fieldsID="72225ac7e924acd11b089861844d55a6" ns3:_="">
    <xsd:import namespace="5dd347f2-a153-4349-b951-3aa98a99b5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347f2-a153-4349-b951-3aa98a99b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57DBC-69E9-40F5-B992-F5149348C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347f2-a153-4349-b951-3aa98a99b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28A55-47DC-4F40-986F-6C78B44A3B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7AD85-8788-4649-87BA-2324A085F99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5dd347f2-a153-4349-b951-3aa98a99b5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532</Words>
  <Application>Microsoft Macintosh PowerPoint</Application>
  <PresentationFormat>Custom</PresentationFormat>
  <Paragraphs>100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Escamilla</dc:creator>
  <cp:lastModifiedBy>Office 2004 Test Drive User</cp:lastModifiedBy>
  <cp:revision>224</cp:revision>
  <cp:lastPrinted>2020-02-14T18:18:12Z</cp:lastPrinted>
  <dcterms:created xsi:type="dcterms:W3CDTF">2019-10-31T15:07:09Z</dcterms:created>
  <dcterms:modified xsi:type="dcterms:W3CDTF">2020-05-20T12:53:42Z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0x010100228943AE303A094CA7BAAAEC7C444AA4</vt:lpwstr>
  </property>
</Properties>
</file>